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760F21D-3873-CAED-358C-71F5D8D1B3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8B892B1-4205-1AE3-1D5F-FE897613DD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73E7C4CF-875B-CF16-3250-5A074FC743C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43036EC-B9BF-6E9A-E222-685ED49575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4CCB5D1-6B51-EE86-F44D-4AD2D7568F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F969059-DEA2-CFFB-A299-E652BE495B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F65AA-D6DD-4BF4-9E28-367A0CDDD6E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85DBF7-D0CC-4E02-FE98-2620CFE176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8E657-7318-4D90-9F74-7F0231752C6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F5A8A27-B434-F38D-526D-03DC436825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B8D539F-A13F-6218-BE91-79E2E66E3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78CFE4-E8C0-0406-A5E2-0922966C77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AF0BF-AFAB-487A-9DF9-6D4F15D860E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318826C-1DC9-8308-C995-BFE17DC14E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895752-6BC3-108A-6049-DFF59418E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6D6189-E474-7327-3640-2BB93BBFEA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94E57-C482-4DC0-8B75-FBBBECA6AC8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A362F6A-D74A-FF47-9468-2336159EE7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7A3CBA1-B0CB-65C3-0AC6-532A9EA0C6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6943AF-A33B-327C-D2DE-3C22888C4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06633-EC4A-4E0B-AA4C-544B48AF829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0641857-7967-DB55-F989-D3BD3A48A3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3A87649-A5DB-EF00-8996-A098EC38B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311ACE-08C9-154E-7D04-73A25CDEC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CAED2-9521-42BA-9845-446862AA03D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449E169-3CB6-F507-183D-9100AD2678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33AA03-D528-68CD-E965-C57A5083F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7754ED-0D4C-BD85-93F2-78259BE8A7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CFE15-4D99-49BC-BBCB-A0898518E84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E32F3F0-5F78-47F1-D27C-CAD2168EE2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3065409-9B3C-3583-2CD0-2EC8E6293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6F737D6-EFFD-A4E4-A97E-D2FEAE5D0A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D2DA5-E876-4A8C-B872-FB32A872124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B74AA7C-7EC7-1F3D-9300-1EDDC93290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19DCF83-4AE7-62F3-17A1-262E4AEF6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D21E-642E-F614-6152-5E671E645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45969-E537-DABE-744F-E3B3EA5B2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3B6BD-2765-67F7-FE4D-9F135323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09462-F809-B669-83C4-B4A09BCF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6AE49-E123-CE26-453E-5AF5BA05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6E1C-9D92-4E99-B1D1-B40DBC142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27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A24E-78F6-8B41-F8CE-356D1386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FEE9B-78C9-02F5-4FBD-8CB2872F0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509E7-E3EC-1242-8F4B-AC8BABC6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5B5EE-447A-BFE7-FDC7-CF13904C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3345-AD02-A636-D894-2873CB72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37D93-118B-4FD7-9BDD-C771B6760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60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C2B29-4D6A-51DD-1E2C-AA55175CD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892FC-998E-A0B7-28F7-6810AB147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6591F-7227-E5D0-7B30-A6230915E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1936F-F690-C666-0A09-134923FE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327EF-F435-40E4-D67F-0AD2F560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10C4-8C2D-4875-AF3D-D345F2242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0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2D80A-1E0F-0644-772C-DB297A05D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09C38-B467-AD25-09BF-584CBFFC9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08128-CBD1-CEB4-8282-8B355B93BAD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6C4347-02B9-EB6A-5D7C-CB0F52611F03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F4DED3-D20B-EFA2-7D1C-25CA96CF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646BFF8-9398-E452-2CC7-CC2E279D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49662-5E4B-A54D-DCB0-2B0B8A44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1E02E2-CE38-4284-B8B9-8C54CA9FC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19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FB82E-46F2-8533-A1A7-6BBB3DD5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DEA45-26DF-C337-7747-EE34F951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E35A7-DA73-A0B9-C66E-6E48DD3A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85972-2C97-4CBE-DDB7-B3503E6C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BB0AB-12C3-B818-A754-2ED03DB1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5641-6F26-4CB8-A71D-C2D2502576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91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D969A-6ACC-C7B8-4D31-849087C3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6C1A7-5F70-0310-DDF8-E71E0D819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2EDB9-770B-2C9B-E0BC-8A932ADB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C0460-4EA6-C162-3C4E-777654DD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C1DC-FC99-D873-031A-A0FDF7AD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19AF-8CD5-4BD0-A38C-727360122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20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7083-6A61-0633-4164-D52F12D9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A4E76-62DF-BFEC-EBDB-CAB89D086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C9FE2-C401-8B0A-C176-A72961552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5E179-63C6-5E68-0F02-9B72521D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33C65-7851-379F-6CAE-45AD97C8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A3A07-D590-2C16-2346-BCB83EB6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2B1F5-898C-483A-88AE-259D6A1B4C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4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FC17-28CA-8336-4E83-67F00C58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BA37C-F2FC-2687-B831-3E8DCAB08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43D30-9D5B-6D55-0BC8-0E21532B5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509E2E-3E7F-B750-FC8A-823CB2B70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11AB0-56F4-46EF-2559-0CFBBD516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0CF09-993E-B356-1231-1EB68B0C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481-4870-E9B0-FFC7-5A9B7F83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FEB40-F392-E4F5-4AEE-631F86DF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05E26-0225-4EA2-A7F4-EA014EADE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35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54FF-D47F-EDD4-7378-C8D5B45F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C6A658-161A-D819-3BD5-A1F990B2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D9CFF-5962-24A2-088B-628DF81B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28C89-8C70-8F3F-10B7-DFB58462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B351F-914E-4DC6-8DE2-59A7D9C55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9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7EF7E-5E8F-5206-2821-770D6464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55D87B-05FF-F495-FCF0-FE328998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9326F-C428-A430-1046-A81C745F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4AC2C-AE01-4168-83DA-623053162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9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27D9-7084-5D73-5ED6-330E6C16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ADB4-81DE-7B28-68CB-378CBC4C4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07E27-8717-9947-92DD-3C12C3352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11AE1-1C28-317A-156D-1CF6A163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BE6AA-BB09-328C-E94E-03DF2078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687A-F66A-09B9-119B-15F51F1F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E537-CFBF-42A3-8FC4-5F8A6B30C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84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C1BD-23BA-45F7-07EF-4AC9EB92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F7C4E-71B6-1C54-53D7-C2BB300C0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7E15C-9637-77B5-0169-48CFCF625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E980C-FE13-3FB5-EABA-CCFFAD8D9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6927B-2B97-D342-157B-0D41A401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1EA88-36ED-6328-93DE-16ACC0396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1B251-4CBB-4DD7-AEE3-19B0683D3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7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5D4D2C-767D-C0D6-9B97-8851C3DCD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5AB008-5369-01DA-3F60-E173E82C8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4B87CA-3829-4EE3-7F78-DA5328BD9D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58DF66D-DE1F-70E9-42F7-5443F792BE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F9CC79-5667-4618-B5F7-357A5C8E85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A42490-4C99-4CA8-9AF8-2EDECFFFFC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8A45BB-7BDA-963E-83DD-0187510E42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Rates of Reactions and Enzymes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9BD47F0-6BAD-5156-EDD4-E2BC52298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8382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Rates of Reaction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5D01907A-C28B-5DF9-34D3-CB9891051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563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Chemical reactions occur when different atoms or molecules collide: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9065826-3F47-F6CC-B93F-3B983D5F2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14600"/>
            <a:ext cx="8534400" cy="402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CCFF"/>
                </a:solidFill>
                <a:latin typeface="Comic Sans MS" panose="030F0702030302020204" pitchFamily="66" charset="0"/>
              </a:rPr>
              <a:t>For the reaction to happen the particles must have a certain amount of energy – this is called the ACTIVATION ENERGY.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rgbClr val="99CC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CCFFCC"/>
                </a:solidFill>
                <a:latin typeface="Comic Sans MS" panose="030F0702030302020204" pitchFamily="66" charset="0"/>
              </a:rPr>
              <a:t>The rate at which the reaction happens depends on four things: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 temperature of the reactants,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CCFFCC"/>
                </a:solidFill>
                <a:latin typeface="Comic Sans MS" panose="030F0702030302020204" pitchFamily="66" charset="0"/>
              </a:rPr>
              <a:t>Their concentration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chemeClr val="bg1"/>
                </a:solidFill>
                <a:latin typeface="Comic Sans MS" panose="030F0702030302020204" pitchFamily="66" charset="0"/>
              </a:rPr>
              <a:t>Their surface area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000">
                <a:solidFill>
                  <a:srgbClr val="CCFFCC"/>
                </a:solidFill>
                <a:latin typeface="Comic Sans MS" panose="030F0702030302020204" pitchFamily="66" charset="0"/>
              </a:rPr>
              <a:t>Whether or not a catalyst is used</a:t>
            </a:r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D79ED02D-96C0-98DA-E66E-9447FC80D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143000"/>
            <a:ext cx="533400" cy="533400"/>
          </a:xfrm>
          <a:prstGeom prst="ellipse">
            <a:avLst/>
          </a:prstGeom>
          <a:gradFill rotWithShape="0">
            <a:gsLst>
              <a:gs pos="0">
                <a:srgbClr val="FF33CC"/>
              </a:gs>
              <a:gs pos="100000">
                <a:srgbClr val="FF33CC">
                  <a:gamma/>
                  <a:tint val="5372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CDB350B6-F56F-2F3C-3CAD-64E52580C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447800"/>
            <a:ext cx="685800" cy="685800"/>
          </a:xfrm>
          <a:prstGeom prst="ellipse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B6315FE9-319D-90BF-F36D-31BDE5DCF6FB}"/>
              </a:ext>
            </a:extLst>
          </p:cNvPr>
          <p:cNvSpPr>
            <a:spLocks noChangeArrowheads="1"/>
          </p:cNvSpPr>
          <p:nvPr/>
        </p:nvSpPr>
        <p:spPr bwMode="auto">
          <a:xfrm rot="900000">
            <a:off x="7010400" y="1447800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E94D2A7-F15B-74EA-B768-E8A1C3293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Measuring rate of reaction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C514CFF7-B6C9-31ED-1F09-5C3C10A4F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CCFFCC"/>
                </a:solidFill>
                <a:latin typeface="Comic Sans MS" panose="030F0702030302020204" pitchFamily="66" charset="0"/>
              </a:rPr>
              <a:t>Two common ways: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818AE2D-8616-BEA2-98C0-8F2103CC5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2114550"/>
            <a:ext cx="396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1) Measure how fast the products are formed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D209D291-7870-7F82-9D27-DB91034CE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388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99CCFF"/>
                </a:solidFill>
                <a:latin typeface="Comic Sans MS" panose="030F0702030302020204" pitchFamily="66" charset="0"/>
              </a:rPr>
              <a:t>2)  Measure how fast the reactants are used up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43866AC5-72E0-7C9C-72F9-8FBF58079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1" t="16010" r="30630" b="9460"/>
          <a:stretch>
            <a:fillRect/>
          </a:stretch>
        </p:blipFill>
        <p:spPr bwMode="auto">
          <a:xfrm>
            <a:off x="4933950" y="3859213"/>
            <a:ext cx="3409950" cy="27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>
            <a:extLst>
              <a:ext uri="{FF2B5EF4-FFF2-40B4-BE49-F238E27FC236}">
                <a16:creationId xmlns:a16="http://schemas.microsoft.com/office/drawing/2014/main" id="{C7F9FA75-7EE9-5E00-668C-9888C5E67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6" t="21104" r="14415" b="9460"/>
          <a:stretch>
            <a:fillRect/>
          </a:stretch>
        </p:blipFill>
        <p:spPr bwMode="auto">
          <a:xfrm>
            <a:off x="4933950" y="1128713"/>
            <a:ext cx="3448050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3A9C6DC-8680-CC5E-0905-343AC5B2B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Rate of reaction graph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F71EAB1B-4B8D-B319-A389-3CA1AD7FD7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524000"/>
            <a:ext cx="0" cy="4268788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5F0AA107-8C1A-2AB0-349D-615072B7FE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789613"/>
            <a:ext cx="5638800" cy="3175"/>
          </a:xfrm>
          <a:prstGeom prst="line">
            <a:avLst/>
          </a:prstGeom>
          <a:noFill/>
          <a:ln w="50800">
            <a:solidFill>
              <a:srgbClr val="FF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5F3B9AE6-050B-387B-017B-90F02375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175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Amount of product formed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C62C7CA-C3EF-2D1C-669D-8C4B14868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019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Time</a:t>
            </a:r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3C6361D2-CFF5-67E6-7768-DBB770A4FC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3810000"/>
            <a:ext cx="533400" cy="1981200"/>
          </a:xfrm>
          <a:prstGeom prst="line">
            <a:avLst/>
          </a:prstGeom>
          <a:noFill/>
          <a:ln w="50800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8">
            <a:extLst>
              <a:ext uri="{FF2B5EF4-FFF2-40B4-BE49-F238E27FC236}">
                <a16:creationId xmlns:a16="http://schemas.microsoft.com/office/drawing/2014/main" id="{AB0A3C0F-9D7E-F375-81F2-216FBB2E5FA9}"/>
              </a:ext>
            </a:extLst>
          </p:cNvPr>
          <p:cNvSpPr>
            <a:spLocks/>
          </p:cNvSpPr>
          <p:nvPr/>
        </p:nvSpPr>
        <p:spPr bwMode="auto">
          <a:xfrm>
            <a:off x="2590800" y="2516188"/>
            <a:ext cx="5238750" cy="1306512"/>
          </a:xfrm>
          <a:custGeom>
            <a:avLst/>
            <a:gdLst>
              <a:gd name="T0" fmla="*/ 0 w 3300"/>
              <a:gd name="T1" fmla="*/ 823 h 823"/>
              <a:gd name="T2" fmla="*/ 240 w 3300"/>
              <a:gd name="T3" fmla="*/ 247 h 823"/>
              <a:gd name="T4" fmla="*/ 672 w 3300"/>
              <a:gd name="T5" fmla="*/ 55 h 823"/>
              <a:gd name="T6" fmla="*/ 1776 w 3300"/>
              <a:gd name="T7" fmla="*/ 7 h 823"/>
              <a:gd name="T8" fmla="*/ 3300 w 3300"/>
              <a:gd name="T9" fmla="*/ 11 h 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00" h="823">
                <a:moveTo>
                  <a:pt x="0" y="823"/>
                </a:moveTo>
                <a:cubicBezTo>
                  <a:pt x="64" y="599"/>
                  <a:pt x="128" y="375"/>
                  <a:pt x="240" y="247"/>
                </a:cubicBezTo>
                <a:cubicBezTo>
                  <a:pt x="352" y="119"/>
                  <a:pt x="416" y="95"/>
                  <a:pt x="672" y="55"/>
                </a:cubicBezTo>
                <a:cubicBezTo>
                  <a:pt x="928" y="15"/>
                  <a:pt x="1338" y="14"/>
                  <a:pt x="1776" y="7"/>
                </a:cubicBezTo>
                <a:cubicBezTo>
                  <a:pt x="2214" y="0"/>
                  <a:pt x="2983" y="10"/>
                  <a:pt x="3300" y="11"/>
                </a:cubicBezTo>
              </a:path>
            </a:pathLst>
          </a:custGeom>
          <a:noFill/>
          <a:ln w="508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9" name="Group 9">
            <a:extLst>
              <a:ext uri="{FF2B5EF4-FFF2-40B4-BE49-F238E27FC236}">
                <a16:creationId xmlns:a16="http://schemas.microsoft.com/office/drawing/2014/main" id="{270A8151-38D5-AB8C-2573-3B6E43CC4EDB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559050"/>
            <a:ext cx="5695950" cy="3155950"/>
            <a:chOff x="1296" y="1612"/>
            <a:chExt cx="3588" cy="1988"/>
          </a:xfrm>
        </p:grpSpPr>
        <p:sp>
          <p:nvSpPr>
            <p:cNvPr id="5130" name="Line 10">
              <a:extLst>
                <a:ext uri="{FF2B5EF4-FFF2-40B4-BE49-F238E27FC236}">
                  <a16:creationId xmlns:a16="http://schemas.microsoft.com/office/drawing/2014/main" id="{73465AC2-C136-E6E2-A686-2124EB1EA0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2688"/>
              <a:ext cx="768" cy="912"/>
            </a:xfrm>
            <a:prstGeom prst="line">
              <a:avLst/>
            </a:prstGeom>
            <a:noFill/>
            <a:ln w="50800">
              <a:solidFill>
                <a:srgbClr val="CCFF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5649062E-95AE-D43A-DE67-A41373D7C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4" y="1612"/>
              <a:ext cx="2820" cy="1076"/>
            </a:xfrm>
            <a:custGeom>
              <a:avLst/>
              <a:gdLst>
                <a:gd name="T0" fmla="*/ 0 w 2832"/>
                <a:gd name="T1" fmla="*/ 1064 h 1064"/>
                <a:gd name="T2" fmla="*/ 600 w 2832"/>
                <a:gd name="T3" fmla="*/ 536 h 1064"/>
                <a:gd name="T4" fmla="*/ 1104 w 2832"/>
                <a:gd name="T5" fmla="*/ 224 h 1064"/>
                <a:gd name="T6" fmla="*/ 1548 w 2832"/>
                <a:gd name="T7" fmla="*/ 56 h 1064"/>
                <a:gd name="T8" fmla="*/ 2052 w 2832"/>
                <a:gd name="T9" fmla="*/ 8 h 1064"/>
                <a:gd name="T10" fmla="*/ 2832 w 2832"/>
                <a:gd name="T11" fmla="*/ 8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32" h="1064">
                  <a:moveTo>
                    <a:pt x="0" y="1064"/>
                  </a:moveTo>
                  <a:cubicBezTo>
                    <a:pt x="100" y="976"/>
                    <a:pt x="416" y="676"/>
                    <a:pt x="600" y="536"/>
                  </a:cubicBezTo>
                  <a:cubicBezTo>
                    <a:pt x="784" y="396"/>
                    <a:pt x="946" y="304"/>
                    <a:pt x="1104" y="224"/>
                  </a:cubicBezTo>
                  <a:cubicBezTo>
                    <a:pt x="1262" y="144"/>
                    <a:pt x="1390" y="92"/>
                    <a:pt x="1548" y="56"/>
                  </a:cubicBezTo>
                  <a:cubicBezTo>
                    <a:pt x="1706" y="20"/>
                    <a:pt x="1838" y="16"/>
                    <a:pt x="2052" y="8"/>
                  </a:cubicBezTo>
                  <a:cubicBezTo>
                    <a:pt x="2266" y="0"/>
                    <a:pt x="2670" y="8"/>
                    <a:pt x="2832" y="8"/>
                  </a:cubicBezTo>
                </a:path>
              </a:pathLst>
            </a:custGeom>
            <a:noFill/>
            <a:ln w="50800" cap="flat" cmpd="sng">
              <a:solidFill>
                <a:srgbClr val="CCFF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2" name="Group 12">
            <a:extLst>
              <a:ext uri="{FF2B5EF4-FFF2-40B4-BE49-F238E27FC236}">
                <a16:creationId xmlns:a16="http://schemas.microsoft.com/office/drawing/2014/main" id="{A13ADDE5-E89B-1084-724D-CC72114CA5DB}"/>
              </a:ext>
            </a:extLst>
          </p:cNvPr>
          <p:cNvGrpSpPr>
            <a:grpSpLocks/>
          </p:cNvGrpSpPr>
          <p:nvPr/>
        </p:nvGrpSpPr>
        <p:grpSpPr bwMode="auto">
          <a:xfrm>
            <a:off x="4489450" y="3489325"/>
            <a:ext cx="3740150" cy="777875"/>
            <a:chOff x="2828" y="2198"/>
            <a:chExt cx="2356" cy="490"/>
          </a:xfrm>
        </p:grpSpPr>
        <p:sp>
          <p:nvSpPr>
            <p:cNvPr id="5133" name="AutoShape 13">
              <a:extLst>
                <a:ext uri="{FF2B5EF4-FFF2-40B4-BE49-F238E27FC236}">
                  <a16:creationId xmlns:a16="http://schemas.microsoft.com/office/drawing/2014/main" id="{2D052C57-3995-13B0-3EE5-DB567B7D90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25979">
              <a:off x="2828" y="2198"/>
              <a:ext cx="957" cy="216"/>
            </a:xfrm>
            <a:prstGeom prst="leftArrow">
              <a:avLst>
                <a:gd name="adj1" fmla="val 50000"/>
                <a:gd name="adj2" fmla="val 110764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4" name="Text Box 14">
              <a:extLst>
                <a:ext uri="{FF2B5EF4-FFF2-40B4-BE49-F238E27FC236}">
                  <a16:creationId xmlns:a16="http://schemas.microsoft.com/office/drawing/2014/main" id="{CEF26625-BA08-F7C7-42DA-3B09FEFBE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2400"/>
              <a:ext cx="1632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Slower reaction</a:t>
              </a:r>
            </a:p>
          </p:txBody>
        </p:sp>
      </p:grpSp>
      <p:grpSp>
        <p:nvGrpSpPr>
          <p:cNvPr id="5135" name="Group 15">
            <a:extLst>
              <a:ext uri="{FF2B5EF4-FFF2-40B4-BE49-F238E27FC236}">
                <a16:creationId xmlns:a16="http://schemas.microsoft.com/office/drawing/2014/main" id="{26427E4C-4AE3-79EF-3E07-C80281BAF9F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429000"/>
            <a:ext cx="2286000" cy="1187450"/>
            <a:chOff x="144" y="2064"/>
            <a:chExt cx="1440" cy="748"/>
          </a:xfrm>
        </p:grpSpPr>
        <p:sp>
          <p:nvSpPr>
            <p:cNvPr id="5136" name="AutoShape 16">
              <a:extLst>
                <a:ext uri="{FF2B5EF4-FFF2-40B4-BE49-F238E27FC236}">
                  <a16:creationId xmlns:a16="http://schemas.microsoft.com/office/drawing/2014/main" id="{FFEBEDD4-E935-EEC4-7EC4-FE08970C3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304"/>
              <a:ext cx="384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7" name="Text Box 17">
              <a:extLst>
                <a:ext uri="{FF2B5EF4-FFF2-40B4-BE49-F238E27FC236}">
                  <a16:creationId xmlns:a16="http://schemas.microsoft.com/office/drawing/2014/main" id="{F8B35037-803F-D028-224B-FCE0D39FEA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064"/>
              <a:ext cx="1200" cy="748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Fast rate of reaction here</a:t>
              </a:r>
            </a:p>
          </p:txBody>
        </p:sp>
      </p:grpSp>
      <p:grpSp>
        <p:nvGrpSpPr>
          <p:cNvPr id="5138" name="Group 18">
            <a:extLst>
              <a:ext uri="{FF2B5EF4-FFF2-40B4-BE49-F238E27FC236}">
                <a16:creationId xmlns:a16="http://schemas.microsoft.com/office/drawing/2014/main" id="{8E1293DB-60DC-190E-2E43-A0C4B95F89C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295400"/>
            <a:ext cx="4724400" cy="1143000"/>
            <a:chOff x="2160" y="816"/>
            <a:chExt cx="2976" cy="720"/>
          </a:xfrm>
        </p:grpSpPr>
        <p:sp>
          <p:nvSpPr>
            <p:cNvPr id="5139" name="Text Box 19">
              <a:extLst>
                <a:ext uri="{FF2B5EF4-FFF2-40B4-BE49-F238E27FC236}">
                  <a16:creationId xmlns:a16="http://schemas.microsoft.com/office/drawing/2014/main" id="{5AF03BC4-67DF-3AED-77F3-4E059E7D63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816"/>
              <a:ext cx="2976" cy="518"/>
            </a:xfrm>
            <a:prstGeom prst="rect">
              <a:avLst/>
            </a:prstGeom>
            <a:solidFill>
              <a:srgbClr val="CC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Slower rate of reaction here due to reactants being used up</a:t>
              </a:r>
            </a:p>
          </p:txBody>
        </p:sp>
        <p:sp>
          <p:nvSpPr>
            <p:cNvPr id="5140" name="AutoShape 20">
              <a:extLst>
                <a:ext uri="{FF2B5EF4-FFF2-40B4-BE49-F238E27FC236}">
                  <a16:creationId xmlns:a16="http://schemas.microsoft.com/office/drawing/2014/main" id="{1DEA4EA3-B954-7DE2-C074-6ACBDCEE0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296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96944DB-E959-62F7-5996-30E6E0008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692150"/>
            <a:ext cx="7488238" cy="739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>
                <a:solidFill>
                  <a:srgbClr val="99CCFF"/>
                </a:solidFill>
                <a:latin typeface="Comic Sans MS" panose="030F0702030302020204" pitchFamily="66" charset="0"/>
              </a:rPr>
              <a:t>Enzymes are biological catalysts.  They help the reactions that occur in our bodies by controlling the rate of reaction.  </a:t>
            </a:r>
          </a:p>
        </p:txBody>
      </p:sp>
      <p:sp>
        <p:nvSpPr>
          <p:cNvPr id="6147" name="Freeform 3">
            <a:extLst>
              <a:ext uri="{FF2B5EF4-FFF2-40B4-BE49-F238E27FC236}">
                <a16:creationId xmlns:a16="http://schemas.microsoft.com/office/drawing/2014/main" id="{CCFB3B24-15DE-9A39-166F-61DCC9DBC915}"/>
              </a:ext>
            </a:extLst>
          </p:cNvPr>
          <p:cNvSpPr>
            <a:spLocks/>
          </p:cNvSpPr>
          <p:nvPr/>
        </p:nvSpPr>
        <p:spPr bwMode="auto">
          <a:xfrm>
            <a:off x="107950" y="5302250"/>
            <a:ext cx="1800225" cy="1004888"/>
          </a:xfrm>
          <a:custGeom>
            <a:avLst/>
            <a:gdLst>
              <a:gd name="T0" fmla="*/ 0 w 1728"/>
              <a:gd name="T1" fmla="*/ 1252 h 1492"/>
              <a:gd name="T2" fmla="*/ 324 w 1728"/>
              <a:gd name="T3" fmla="*/ 1204 h 1492"/>
              <a:gd name="T4" fmla="*/ 648 w 1728"/>
              <a:gd name="T5" fmla="*/ 1060 h 1492"/>
              <a:gd name="T6" fmla="*/ 864 w 1728"/>
              <a:gd name="T7" fmla="*/ 388 h 1492"/>
              <a:gd name="T8" fmla="*/ 972 w 1728"/>
              <a:gd name="T9" fmla="*/ 100 h 1492"/>
              <a:gd name="T10" fmla="*/ 1188 w 1728"/>
              <a:gd name="T11" fmla="*/ 52 h 1492"/>
              <a:gd name="T12" fmla="*/ 1284 w 1728"/>
              <a:gd name="T13" fmla="*/ 412 h 1492"/>
              <a:gd name="T14" fmla="*/ 1416 w 1728"/>
              <a:gd name="T15" fmla="*/ 904 h 1492"/>
              <a:gd name="T16" fmla="*/ 1728 w 1728"/>
              <a:gd name="T17" fmla="*/ 1492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28" h="1492">
                <a:moveTo>
                  <a:pt x="0" y="1252"/>
                </a:moveTo>
                <a:cubicBezTo>
                  <a:pt x="108" y="1244"/>
                  <a:pt x="216" y="1236"/>
                  <a:pt x="324" y="1204"/>
                </a:cubicBezTo>
                <a:cubicBezTo>
                  <a:pt x="432" y="1172"/>
                  <a:pt x="558" y="1196"/>
                  <a:pt x="648" y="1060"/>
                </a:cubicBezTo>
                <a:cubicBezTo>
                  <a:pt x="738" y="924"/>
                  <a:pt x="810" y="548"/>
                  <a:pt x="864" y="388"/>
                </a:cubicBezTo>
                <a:cubicBezTo>
                  <a:pt x="918" y="228"/>
                  <a:pt x="918" y="156"/>
                  <a:pt x="972" y="100"/>
                </a:cubicBezTo>
                <a:cubicBezTo>
                  <a:pt x="1026" y="44"/>
                  <a:pt x="1136" y="0"/>
                  <a:pt x="1188" y="52"/>
                </a:cubicBezTo>
                <a:cubicBezTo>
                  <a:pt x="1240" y="104"/>
                  <a:pt x="1246" y="270"/>
                  <a:pt x="1284" y="412"/>
                </a:cubicBezTo>
                <a:cubicBezTo>
                  <a:pt x="1322" y="554"/>
                  <a:pt x="1342" y="724"/>
                  <a:pt x="1416" y="904"/>
                </a:cubicBezTo>
                <a:cubicBezTo>
                  <a:pt x="1490" y="1084"/>
                  <a:pt x="1663" y="1370"/>
                  <a:pt x="1728" y="1492"/>
                </a:cubicBezTo>
              </a:path>
            </a:pathLst>
          </a:custGeom>
          <a:noFill/>
          <a:ln w="381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C4CA5413-20CC-3973-37DD-BD672580DC18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4365625"/>
            <a:ext cx="2089150" cy="1477963"/>
            <a:chOff x="884" y="2750"/>
            <a:chExt cx="1316" cy="931"/>
          </a:xfrm>
        </p:grpSpPr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id="{F0F72B47-E6D4-7C5F-4735-DF1E8C19E9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34896">
              <a:off x="854" y="3325"/>
              <a:ext cx="568" cy="144"/>
            </a:xfrm>
            <a:prstGeom prst="leftArrow">
              <a:avLst>
                <a:gd name="adj1" fmla="val 50000"/>
                <a:gd name="adj2" fmla="val 98611"/>
              </a:avLst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" name="Text Box 6">
              <a:extLst>
                <a:ext uri="{FF2B5EF4-FFF2-40B4-BE49-F238E27FC236}">
                  <a16:creationId xmlns:a16="http://schemas.microsoft.com/office/drawing/2014/main" id="{093A6DA0-6033-041D-7572-C621AC28E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" y="2750"/>
              <a:ext cx="1316" cy="577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Enzymes are denatured beyond 40</a:t>
              </a:r>
              <a:r>
                <a:rPr lang="en-GB" altLang="en-US" baseline="3000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</p:grpSp>
      <p:sp>
        <p:nvSpPr>
          <p:cNvPr id="6151" name="Rectangle 7">
            <a:extLst>
              <a:ext uri="{FF2B5EF4-FFF2-40B4-BE49-F238E27FC236}">
                <a16:creationId xmlns:a16="http://schemas.microsoft.com/office/drawing/2014/main" id="{A7814DCF-9695-7F00-D6F3-EC431D337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4111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Enzymes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DBC9E601-7710-5B3E-63CD-036A15DD1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148431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FF"/>
                </a:solidFill>
                <a:latin typeface="Comic Sans MS" panose="030F0702030302020204" pitchFamily="66" charset="0"/>
              </a:rPr>
              <a:t>Yeast is an example of an enzyme.  It is used to help a process called fermentation:</a:t>
            </a:r>
            <a:endParaRPr lang="en-US" altLang="en-US" sz="2000">
              <a:solidFill>
                <a:srgbClr val="FFCC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153" name="Group 9">
            <a:extLst>
              <a:ext uri="{FF2B5EF4-FFF2-40B4-BE49-F238E27FC236}">
                <a16:creationId xmlns:a16="http://schemas.microsoft.com/office/drawing/2014/main" id="{AD213780-59D5-D71B-D165-8F5D7521A2ED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2205038"/>
            <a:ext cx="5257800" cy="396875"/>
            <a:chOff x="657" y="1389"/>
            <a:chExt cx="3312" cy="250"/>
          </a:xfrm>
        </p:grpSpPr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38295B9B-6CA8-A674-60E9-BCD360D29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" y="1389"/>
              <a:ext cx="3312" cy="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>
                  <a:solidFill>
                    <a:schemeClr val="bg1"/>
                  </a:solidFill>
                  <a:latin typeface="Comic Sans MS" panose="030F0702030302020204" pitchFamily="66" charset="0"/>
                </a:rPr>
                <a:t>Sugar                   Alcohol + carbon dioxide</a:t>
              </a:r>
              <a:endParaRPr lang="en-US" altLang="en-US" sz="2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155" name="Line 11">
              <a:extLst>
                <a:ext uri="{FF2B5EF4-FFF2-40B4-BE49-F238E27FC236}">
                  <a16:creationId xmlns:a16="http://schemas.microsoft.com/office/drawing/2014/main" id="{83581046-B3DD-0F90-8499-9ADA07677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1525"/>
              <a:ext cx="7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6" name="Text Box 12">
            <a:extLst>
              <a:ext uri="{FF2B5EF4-FFF2-40B4-BE49-F238E27FC236}">
                <a16:creationId xmlns:a16="http://schemas.microsoft.com/office/drawing/2014/main" id="{2358A8E1-6B42-F076-5400-44F42B594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2781300"/>
            <a:ext cx="5148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rgbClr val="FFCCFF"/>
                </a:solidFill>
                <a:latin typeface="Comic Sans MS" panose="030F0702030302020204" pitchFamily="66" charset="0"/>
              </a:rPr>
              <a:t>The alcohol from this process is used in making drinks and the carbon dioxide can be used to make bread rise.</a:t>
            </a:r>
            <a:endParaRPr lang="en-US" altLang="en-US" sz="2000">
              <a:solidFill>
                <a:srgbClr val="FF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C038AEBC-DF7A-7B17-41AB-F4D632E68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933825"/>
            <a:ext cx="6769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000" i="1">
                <a:solidFill>
                  <a:schemeClr val="bg1"/>
                </a:solidFill>
                <a:latin typeface="Comic Sans MS" panose="030F0702030302020204" pitchFamily="66" charset="0"/>
              </a:rPr>
              <a:t>Enzymes work best in certain conditions:</a:t>
            </a:r>
            <a:endParaRPr lang="en-US" altLang="en-US" sz="2000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58" name="Freeform 14">
            <a:extLst>
              <a:ext uri="{FF2B5EF4-FFF2-40B4-BE49-F238E27FC236}">
                <a16:creationId xmlns:a16="http://schemas.microsoft.com/office/drawing/2014/main" id="{6C94151E-1900-10CF-75DF-B6CBCCB3CB4E}"/>
              </a:ext>
            </a:extLst>
          </p:cNvPr>
          <p:cNvSpPr>
            <a:spLocks/>
          </p:cNvSpPr>
          <p:nvPr/>
        </p:nvSpPr>
        <p:spPr bwMode="auto">
          <a:xfrm>
            <a:off x="3348038" y="5421313"/>
            <a:ext cx="936625" cy="1031875"/>
          </a:xfrm>
          <a:custGeom>
            <a:avLst/>
            <a:gdLst>
              <a:gd name="T0" fmla="*/ 0 w 590"/>
              <a:gd name="T1" fmla="*/ 650 h 650"/>
              <a:gd name="T2" fmla="*/ 181 w 590"/>
              <a:gd name="T3" fmla="*/ 423 h 650"/>
              <a:gd name="T4" fmla="*/ 317 w 590"/>
              <a:gd name="T5" fmla="*/ 60 h 650"/>
              <a:gd name="T6" fmla="*/ 408 w 590"/>
              <a:gd name="T7" fmla="*/ 60 h 650"/>
              <a:gd name="T8" fmla="*/ 453 w 590"/>
              <a:gd name="T9" fmla="*/ 287 h 650"/>
              <a:gd name="T10" fmla="*/ 590 w 590"/>
              <a:gd name="T11" fmla="*/ 65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0" h="650">
                <a:moveTo>
                  <a:pt x="0" y="650"/>
                </a:moveTo>
                <a:cubicBezTo>
                  <a:pt x="64" y="585"/>
                  <a:pt x="128" y="521"/>
                  <a:pt x="181" y="423"/>
                </a:cubicBezTo>
                <a:cubicBezTo>
                  <a:pt x="234" y="325"/>
                  <a:pt x="279" y="120"/>
                  <a:pt x="317" y="60"/>
                </a:cubicBezTo>
                <a:cubicBezTo>
                  <a:pt x="355" y="0"/>
                  <a:pt x="385" y="22"/>
                  <a:pt x="408" y="60"/>
                </a:cubicBezTo>
                <a:cubicBezTo>
                  <a:pt x="431" y="98"/>
                  <a:pt x="423" y="189"/>
                  <a:pt x="453" y="287"/>
                </a:cubicBezTo>
                <a:cubicBezTo>
                  <a:pt x="483" y="385"/>
                  <a:pt x="536" y="517"/>
                  <a:pt x="590" y="650"/>
                </a:cubicBezTo>
              </a:path>
            </a:pathLst>
          </a:custGeom>
          <a:noFill/>
          <a:ln w="381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Freeform 15">
            <a:extLst>
              <a:ext uri="{FF2B5EF4-FFF2-40B4-BE49-F238E27FC236}">
                <a16:creationId xmlns:a16="http://schemas.microsoft.com/office/drawing/2014/main" id="{C0583C73-5BA9-BAAC-75B7-C9A971687B8B}"/>
              </a:ext>
            </a:extLst>
          </p:cNvPr>
          <p:cNvSpPr>
            <a:spLocks/>
          </p:cNvSpPr>
          <p:nvPr/>
        </p:nvSpPr>
        <p:spPr bwMode="auto">
          <a:xfrm>
            <a:off x="7524750" y="5445125"/>
            <a:ext cx="936625" cy="1031875"/>
          </a:xfrm>
          <a:custGeom>
            <a:avLst/>
            <a:gdLst>
              <a:gd name="T0" fmla="*/ 0 w 590"/>
              <a:gd name="T1" fmla="*/ 650 h 650"/>
              <a:gd name="T2" fmla="*/ 181 w 590"/>
              <a:gd name="T3" fmla="*/ 423 h 650"/>
              <a:gd name="T4" fmla="*/ 317 w 590"/>
              <a:gd name="T5" fmla="*/ 60 h 650"/>
              <a:gd name="T6" fmla="*/ 408 w 590"/>
              <a:gd name="T7" fmla="*/ 60 h 650"/>
              <a:gd name="T8" fmla="*/ 453 w 590"/>
              <a:gd name="T9" fmla="*/ 287 h 650"/>
              <a:gd name="T10" fmla="*/ 590 w 590"/>
              <a:gd name="T11" fmla="*/ 650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0" h="650">
                <a:moveTo>
                  <a:pt x="0" y="650"/>
                </a:moveTo>
                <a:cubicBezTo>
                  <a:pt x="64" y="585"/>
                  <a:pt x="128" y="521"/>
                  <a:pt x="181" y="423"/>
                </a:cubicBezTo>
                <a:cubicBezTo>
                  <a:pt x="234" y="325"/>
                  <a:pt x="279" y="120"/>
                  <a:pt x="317" y="60"/>
                </a:cubicBezTo>
                <a:cubicBezTo>
                  <a:pt x="355" y="0"/>
                  <a:pt x="385" y="22"/>
                  <a:pt x="408" y="60"/>
                </a:cubicBezTo>
                <a:cubicBezTo>
                  <a:pt x="431" y="98"/>
                  <a:pt x="423" y="189"/>
                  <a:pt x="453" y="287"/>
                </a:cubicBezTo>
                <a:cubicBezTo>
                  <a:pt x="483" y="385"/>
                  <a:pt x="536" y="517"/>
                  <a:pt x="590" y="650"/>
                </a:cubicBezTo>
              </a:path>
            </a:pathLst>
          </a:custGeom>
          <a:noFill/>
          <a:ln w="381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160" name="Group 16">
            <a:extLst>
              <a:ext uri="{FF2B5EF4-FFF2-40B4-BE49-F238E27FC236}">
                <a16:creationId xmlns:a16="http://schemas.microsoft.com/office/drawing/2014/main" id="{D4137089-D4D6-3343-D6A1-CDA02F2E27F9}"/>
              </a:ext>
            </a:extLst>
          </p:cNvPr>
          <p:cNvGrpSpPr>
            <a:grpSpLocks/>
          </p:cNvGrpSpPr>
          <p:nvPr/>
        </p:nvGrpSpPr>
        <p:grpSpPr bwMode="auto">
          <a:xfrm>
            <a:off x="0" y="4797425"/>
            <a:ext cx="9180513" cy="2093913"/>
            <a:chOff x="0" y="3022"/>
            <a:chExt cx="5783" cy="1319"/>
          </a:xfrm>
        </p:grpSpPr>
        <p:sp>
          <p:nvSpPr>
            <p:cNvPr id="6161" name="Text Box 17">
              <a:extLst>
                <a:ext uri="{FF2B5EF4-FFF2-40B4-BE49-F238E27FC236}">
                  <a16:creationId xmlns:a16="http://schemas.microsoft.com/office/drawing/2014/main" id="{6F072644-7E25-B206-4B44-39D5D5D366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22"/>
              <a:ext cx="10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 i="1">
                  <a:solidFill>
                    <a:schemeClr val="bg1"/>
                  </a:solidFill>
                  <a:latin typeface="Comic Sans MS" panose="030F0702030302020204" pitchFamily="66" charset="0"/>
                </a:rPr>
                <a:t>Enzyme activity</a:t>
              </a:r>
            </a:p>
          </p:txBody>
        </p:sp>
        <p:sp>
          <p:nvSpPr>
            <p:cNvPr id="6162" name="Text Box 18">
              <a:extLst>
                <a:ext uri="{FF2B5EF4-FFF2-40B4-BE49-F238E27FC236}">
                  <a16:creationId xmlns:a16="http://schemas.microsoft.com/office/drawing/2014/main" id="{AACBFEED-1552-D0A7-505C-D727068486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4110"/>
              <a:ext cx="5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i="1">
                  <a:solidFill>
                    <a:schemeClr val="bg1"/>
                  </a:solidFill>
                  <a:latin typeface="Comic Sans MS" panose="030F0702030302020204" pitchFamily="66" charset="0"/>
                </a:rPr>
                <a:t>Temp</a:t>
              </a:r>
            </a:p>
          </p:txBody>
        </p:sp>
        <p:grpSp>
          <p:nvGrpSpPr>
            <p:cNvPr id="6163" name="Group 19">
              <a:extLst>
                <a:ext uri="{FF2B5EF4-FFF2-40B4-BE49-F238E27FC236}">
                  <a16:creationId xmlns:a16="http://schemas.microsoft.com/office/drawing/2014/main" id="{DAA66269-BF6A-8A0C-0467-DD3C17F8AB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" y="3385"/>
              <a:ext cx="1588" cy="680"/>
              <a:chOff x="612" y="3430"/>
              <a:chExt cx="1968" cy="680"/>
            </a:xfrm>
          </p:grpSpPr>
          <p:sp>
            <p:nvSpPr>
              <p:cNvPr id="6164" name="Line 20">
                <a:extLst>
                  <a:ext uri="{FF2B5EF4-FFF2-40B4-BE49-F238E27FC236}">
                    <a16:creationId xmlns:a16="http://schemas.microsoft.com/office/drawing/2014/main" id="{357A8898-0A58-EC6D-225C-67525DC48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3430"/>
                <a:ext cx="0" cy="68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5" name="Line 21">
                <a:extLst>
                  <a:ext uri="{FF2B5EF4-FFF2-40B4-BE49-F238E27FC236}">
                    <a16:creationId xmlns:a16="http://schemas.microsoft.com/office/drawing/2014/main" id="{ED131A44-F186-DCC0-5474-07A0B88A57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4110"/>
                <a:ext cx="1968" cy="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66" name="Group 22">
              <a:extLst>
                <a:ext uri="{FF2B5EF4-FFF2-40B4-BE49-F238E27FC236}">
                  <a16:creationId xmlns:a16="http://schemas.microsoft.com/office/drawing/2014/main" id="{C6698FDA-F608-D210-8526-61E04482A8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385"/>
              <a:ext cx="1588" cy="680"/>
              <a:chOff x="612" y="3430"/>
              <a:chExt cx="1968" cy="680"/>
            </a:xfrm>
          </p:grpSpPr>
          <p:sp>
            <p:nvSpPr>
              <p:cNvPr id="6167" name="Line 23">
                <a:extLst>
                  <a:ext uri="{FF2B5EF4-FFF2-40B4-BE49-F238E27FC236}">
                    <a16:creationId xmlns:a16="http://schemas.microsoft.com/office/drawing/2014/main" id="{AD4945B4-CEEA-7800-528A-50ACDA9A9C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3430"/>
                <a:ext cx="0" cy="68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8" name="Line 24">
                <a:extLst>
                  <a:ext uri="{FF2B5EF4-FFF2-40B4-BE49-F238E27FC236}">
                    <a16:creationId xmlns:a16="http://schemas.microsoft.com/office/drawing/2014/main" id="{5D3CEA8C-0643-20AC-0116-18D68057B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4110"/>
                <a:ext cx="1968" cy="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69" name="Group 25">
              <a:extLst>
                <a:ext uri="{FF2B5EF4-FFF2-40B4-BE49-F238E27FC236}">
                  <a16:creationId xmlns:a16="http://schemas.microsoft.com/office/drawing/2014/main" id="{3BA461D6-7489-DD1B-E76F-A113542B32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2" y="3385"/>
              <a:ext cx="1588" cy="680"/>
              <a:chOff x="612" y="3430"/>
              <a:chExt cx="1968" cy="680"/>
            </a:xfrm>
          </p:grpSpPr>
          <p:sp>
            <p:nvSpPr>
              <p:cNvPr id="6170" name="Line 26">
                <a:extLst>
                  <a:ext uri="{FF2B5EF4-FFF2-40B4-BE49-F238E27FC236}">
                    <a16:creationId xmlns:a16="http://schemas.microsoft.com/office/drawing/2014/main" id="{F13BF491-2D3F-A4B4-FBC9-90D9EFBD8A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3430"/>
                <a:ext cx="0" cy="68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71" name="Line 27">
                <a:extLst>
                  <a:ext uri="{FF2B5EF4-FFF2-40B4-BE49-F238E27FC236}">
                    <a16:creationId xmlns:a16="http://schemas.microsoft.com/office/drawing/2014/main" id="{927D7C3C-C4F5-69C4-75ED-CF5971D915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12" y="4110"/>
                <a:ext cx="1968" cy="0"/>
              </a:xfrm>
              <a:prstGeom prst="line">
                <a:avLst/>
              </a:prstGeom>
              <a:noFill/>
              <a:ln w="50800">
                <a:solidFill>
                  <a:srgbClr val="FFFF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72" name="Text Box 28">
              <a:extLst>
                <a:ext uri="{FF2B5EF4-FFF2-40B4-BE49-F238E27FC236}">
                  <a16:creationId xmlns:a16="http://schemas.microsoft.com/office/drawing/2014/main" id="{69D38CE1-010E-364D-989D-BC804CA68E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4110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i="1">
                  <a:solidFill>
                    <a:schemeClr val="bg1"/>
                  </a:solidFill>
                  <a:latin typeface="Comic Sans MS" panose="030F0702030302020204" pitchFamily="66" charset="0"/>
                </a:rPr>
                <a:t>pH</a:t>
              </a:r>
            </a:p>
          </p:txBody>
        </p:sp>
        <p:sp>
          <p:nvSpPr>
            <p:cNvPr id="6173" name="Text Box 29">
              <a:extLst>
                <a:ext uri="{FF2B5EF4-FFF2-40B4-BE49-F238E27FC236}">
                  <a16:creationId xmlns:a16="http://schemas.microsoft.com/office/drawing/2014/main" id="{04FD3DAE-D17F-A1A7-E859-30E9F6788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0" y="411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i="1">
                  <a:solidFill>
                    <a:schemeClr val="bg1"/>
                  </a:solidFill>
                  <a:latin typeface="Comic Sans MS" panose="030F0702030302020204" pitchFamily="66" charset="0"/>
                </a:rPr>
                <a:t>pH</a:t>
              </a:r>
            </a:p>
          </p:txBody>
        </p:sp>
      </p:grpSp>
      <p:grpSp>
        <p:nvGrpSpPr>
          <p:cNvPr id="6174" name="Group 30">
            <a:extLst>
              <a:ext uri="{FF2B5EF4-FFF2-40B4-BE49-F238E27FC236}">
                <a16:creationId xmlns:a16="http://schemas.microsoft.com/office/drawing/2014/main" id="{F0D602A1-0224-A260-A570-915E7F5675AC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302250"/>
            <a:ext cx="719137" cy="1487488"/>
            <a:chOff x="567" y="3340"/>
            <a:chExt cx="453" cy="937"/>
          </a:xfrm>
        </p:grpSpPr>
        <p:sp>
          <p:nvSpPr>
            <p:cNvPr id="6175" name="Line 31">
              <a:extLst>
                <a:ext uri="{FF2B5EF4-FFF2-40B4-BE49-F238E27FC236}">
                  <a16:creationId xmlns:a16="http://schemas.microsoft.com/office/drawing/2014/main" id="{71555786-8C96-BA11-930C-5DA713EE43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3340"/>
              <a:ext cx="0" cy="73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Text Box 32">
              <a:extLst>
                <a:ext uri="{FF2B5EF4-FFF2-40B4-BE49-F238E27FC236}">
                  <a16:creationId xmlns:a16="http://schemas.microsoft.com/office/drawing/2014/main" id="{A5FC33DB-1A8E-B33C-105A-615F62FB7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4065"/>
              <a:ext cx="4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600">
                  <a:solidFill>
                    <a:srgbClr val="66FF66"/>
                  </a:solidFill>
                  <a:latin typeface="Comic Sans MS" panose="030F0702030302020204" pitchFamily="66" charset="0"/>
                </a:rPr>
                <a:t>40</a:t>
              </a:r>
              <a:r>
                <a:rPr lang="en-GB" altLang="en-US" sz="1600" baseline="30000">
                  <a:solidFill>
                    <a:srgbClr val="66FF66"/>
                  </a:solidFill>
                  <a:latin typeface="Comic Sans MS" panose="030F0702030302020204" pitchFamily="66" charset="0"/>
                </a:rPr>
                <a:t>0</a:t>
              </a:r>
              <a:r>
                <a:rPr lang="en-GB" altLang="en-US" sz="1600">
                  <a:solidFill>
                    <a:srgbClr val="66FF66"/>
                  </a:solidFill>
                  <a:latin typeface="Comic Sans MS" panose="030F0702030302020204" pitchFamily="66" charset="0"/>
                </a:rPr>
                <a:t>C</a:t>
              </a:r>
              <a:endParaRPr lang="en-US" altLang="en-US" sz="1600">
                <a:solidFill>
                  <a:srgbClr val="66FF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77" name="Group 33">
            <a:extLst>
              <a:ext uri="{FF2B5EF4-FFF2-40B4-BE49-F238E27FC236}">
                <a16:creationId xmlns:a16="http://schemas.microsoft.com/office/drawing/2014/main" id="{27A24154-8DFC-7F42-8289-28AC86857184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4365625"/>
            <a:ext cx="2016125" cy="1549400"/>
            <a:chOff x="2608" y="2750"/>
            <a:chExt cx="1270" cy="976"/>
          </a:xfrm>
        </p:grpSpPr>
        <p:sp>
          <p:nvSpPr>
            <p:cNvPr id="6178" name="AutoShape 34">
              <a:extLst>
                <a:ext uri="{FF2B5EF4-FFF2-40B4-BE49-F238E27FC236}">
                  <a16:creationId xmlns:a16="http://schemas.microsoft.com/office/drawing/2014/main" id="{2209069B-3F4A-991B-C8C1-0A67412BA1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34896">
              <a:off x="2577" y="3370"/>
              <a:ext cx="568" cy="144"/>
            </a:xfrm>
            <a:prstGeom prst="leftArrow">
              <a:avLst>
                <a:gd name="adj1" fmla="val 50000"/>
                <a:gd name="adj2" fmla="val 98611"/>
              </a:avLst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6179" name="Text Box 35">
              <a:extLst>
                <a:ext uri="{FF2B5EF4-FFF2-40B4-BE49-F238E27FC236}">
                  <a16:creationId xmlns:a16="http://schemas.microsoft.com/office/drawing/2014/main" id="{FEBD2C96-7AD8-CE32-B965-0CC6CB139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2750"/>
              <a:ext cx="1270" cy="577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Could be protease (found in the stomach)</a:t>
              </a:r>
              <a:endParaRPr lang="en-US" altLang="en-US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6180" name="Group 36">
            <a:extLst>
              <a:ext uri="{FF2B5EF4-FFF2-40B4-BE49-F238E27FC236}">
                <a16:creationId xmlns:a16="http://schemas.microsoft.com/office/drawing/2014/main" id="{6B52D47B-C419-DCCF-4140-409229A20B48}"/>
              </a:ext>
            </a:extLst>
          </p:cNvPr>
          <p:cNvGrpSpPr>
            <a:grpSpLocks/>
          </p:cNvGrpSpPr>
          <p:nvPr/>
        </p:nvGrpSpPr>
        <p:grpSpPr bwMode="auto">
          <a:xfrm>
            <a:off x="6877050" y="4365625"/>
            <a:ext cx="2016125" cy="1477963"/>
            <a:chOff x="4332" y="2750"/>
            <a:chExt cx="1270" cy="931"/>
          </a:xfrm>
        </p:grpSpPr>
        <p:sp>
          <p:nvSpPr>
            <p:cNvPr id="6181" name="AutoShape 37">
              <a:extLst>
                <a:ext uri="{FF2B5EF4-FFF2-40B4-BE49-F238E27FC236}">
                  <a16:creationId xmlns:a16="http://schemas.microsoft.com/office/drawing/2014/main" id="{95238741-AE45-96CA-F9A0-44B6160533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003649">
              <a:off x="4482" y="3325"/>
              <a:ext cx="568" cy="144"/>
            </a:xfrm>
            <a:prstGeom prst="leftArrow">
              <a:avLst>
                <a:gd name="adj1" fmla="val 50000"/>
                <a:gd name="adj2" fmla="val 98611"/>
              </a:avLst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GB"/>
            </a:p>
          </p:txBody>
        </p:sp>
        <p:sp>
          <p:nvSpPr>
            <p:cNvPr id="6182" name="Text Box 38">
              <a:extLst>
                <a:ext uri="{FF2B5EF4-FFF2-40B4-BE49-F238E27FC236}">
                  <a16:creationId xmlns:a16="http://schemas.microsoft.com/office/drawing/2014/main" id="{90EFB8E5-78C1-2C73-58EF-B0EA58594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2" y="2750"/>
              <a:ext cx="1270" cy="577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>
                  <a:solidFill>
                    <a:schemeClr val="bg1"/>
                  </a:solidFill>
                  <a:latin typeface="Comic Sans MS" panose="030F0702030302020204" pitchFamily="66" charset="0"/>
                </a:rPr>
                <a:t>Could be amylase (found in the intestine)</a:t>
              </a:r>
              <a:endParaRPr lang="en-US" altLang="en-US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6183" name="Object 39">
            <a:extLst>
              <a:ext uri="{FF2B5EF4-FFF2-40B4-BE49-F238E27FC236}">
                <a16:creationId xmlns:a16="http://schemas.microsoft.com/office/drawing/2014/main" id="{E29486E5-DAEB-9FAC-3170-F8415862B185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659563" y="2781300"/>
          <a:ext cx="2154237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6225003" imgH="3005100" progId="CorelDRAW.Graphic.6">
                  <p:embed/>
                </p:oleObj>
              </mc:Choice>
              <mc:Fallback>
                <p:oleObj name="CorelDRAW 6.0" r:id="rId3" imgW="6225003" imgH="3005100" progId="CorelDRAW.Graphic.6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781300"/>
                        <a:ext cx="2154237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84" name="Object 40">
            <a:extLst>
              <a:ext uri="{FF2B5EF4-FFF2-40B4-BE49-F238E27FC236}">
                <a16:creationId xmlns:a16="http://schemas.microsoft.com/office/drawing/2014/main" id="{67EF2A8C-4F73-42B2-F1C8-19173845F412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5715000" y="2400300"/>
          <a:ext cx="6619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5" imgW="5411381" imgH="9340931" progId="CorelDRAW.Graphic.6">
                  <p:embed/>
                </p:oleObj>
              </mc:Choice>
              <mc:Fallback>
                <p:oleObj name="CorelDRAW 6.0" r:id="rId5" imgW="5411381" imgH="9340931" progId="CorelDRAW.Graphic.6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00300"/>
                        <a:ext cx="6619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52" grpId="0"/>
      <p:bldP spid="6156" grpId="0"/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AE72720-57A5-BD14-A18A-4A19D02FD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0"/>
            <a:ext cx="320357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80506A3-5183-8532-FB22-43E52D226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4953000" cy="715963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</a:rPr>
              <a:t>Uses of enzymes</a:t>
            </a:r>
            <a:endParaRPr lang="en-US" altLang="en-US" sz="4000">
              <a:solidFill>
                <a:schemeClr val="bg1"/>
              </a:solidFill>
            </a:endParaRPr>
          </a:p>
        </p:txBody>
      </p: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C384F772-116A-528D-1984-94BA80AC0F5F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8101013" y="1412875"/>
          <a:ext cx="9334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7125398" imgH="5640075" progId="CorelDRAW.Graphic.6">
                  <p:embed/>
                </p:oleObj>
              </mc:Choice>
              <mc:Fallback>
                <p:oleObj name="CorelDRAW 6.0" r:id="rId3" imgW="7125398" imgH="5640075" progId="CorelDRAW.Graphic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1412875"/>
                        <a:ext cx="9334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65607FA6-D794-7446-0B4F-81D428C85AF6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7667625" y="5481638"/>
          <a:ext cx="14366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5" imgW="3372065" imgH="3007462" progId="CorelDRAW.Graphic.6">
                  <p:embed/>
                </p:oleObj>
              </mc:Choice>
              <mc:Fallback>
                <p:oleObj name="CorelDRAW 6.0" r:id="rId5" imgW="3372065" imgH="3007462" progId="CorelDRAW.Graphic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481638"/>
                        <a:ext cx="14366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>
            <a:extLst>
              <a:ext uri="{FF2B5EF4-FFF2-40B4-BE49-F238E27FC236}">
                <a16:creationId xmlns:a16="http://schemas.microsoft.com/office/drawing/2014/main" id="{D0B7BB6C-6294-B56E-CAD2-5F019BA2A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57245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1)  Enzymes are used in washing powders to help digest food stains.  Biological washing powders  will only work on 40</a:t>
            </a:r>
            <a:r>
              <a:rPr lang="en-GB" altLang="en-US" sz="2400" baseline="30000">
                <a:solidFill>
                  <a:srgbClr val="FFCCFF"/>
                </a:solidFill>
                <a:latin typeface="Comic Sans MS" panose="030F0702030302020204" pitchFamily="66" charset="0"/>
              </a:rPr>
              <a:t>0</a:t>
            </a: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C or lower.</a:t>
            </a:r>
            <a:endParaRPr lang="en-US" altLang="en-US" sz="2400">
              <a:solidFill>
                <a:srgbClr val="FF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85ABB30B-9838-068B-BD96-C12A0AD4C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0325"/>
            <a:ext cx="59404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2)  Enzymes are used in baby foods to “pre-digest” the proteins.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F6253A20-3C0C-0083-5469-0F806248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81413"/>
            <a:ext cx="5940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3)  Enzymes are used to convert starch into sugar which can then be used in food.</a:t>
            </a:r>
            <a:endParaRPr lang="en-US" altLang="en-US" sz="2400">
              <a:solidFill>
                <a:srgbClr val="FFCC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7177" name="Group 9">
            <a:extLst>
              <a:ext uri="{FF2B5EF4-FFF2-40B4-BE49-F238E27FC236}">
                <a16:creationId xmlns:a16="http://schemas.microsoft.com/office/drawing/2014/main" id="{A8038B3A-B369-525D-0EEA-285765E13ABB}"/>
              </a:ext>
            </a:extLst>
          </p:cNvPr>
          <p:cNvGrpSpPr>
            <a:grpSpLocks/>
          </p:cNvGrpSpPr>
          <p:nvPr/>
        </p:nvGrpSpPr>
        <p:grpSpPr bwMode="auto">
          <a:xfrm>
            <a:off x="6300788" y="2565400"/>
            <a:ext cx="2016125" cy="288925"/>
            <a:chOff x="1277" y="3294"/>
            <a:chExt cx="2028" cy="252"/>
          </a:xfrm>
        </p:grpSpPr>
        <p:sp>
          <p:nvSpPr>
            <p:cNvPr id="7178" name="Freeform 10">
              <a:extLst>
                <a:ext uri="{FF2B5EF4-FFF2-40B4-BE49-F238E27FC236}">
                  <a16:creationId xmlns:a16="http://schemas.microsoft.com/office/drawing/2014/main" id="{B0A10F5C-581B-2BDD-4C76-0DA6BD9D7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7" y="3342"/>
              <a:ext cx="2028" cy="192"/>
            </a:xfrm>
            <a:custGeom>
              <a:avLst/>
              <a:gdLst>
                <a:gd name="T0" fmla="*/ 0 w 2028"/>
                <a:gd name="T1" fmla="*/ 192 h 192"/>
                <a:gd name="T2" fmla="*/ 120 w 2028"/>
                <a:gd name="T3" fmla="*/ 144 h 192"/>
                <a:gd name="T4" fmla="*/ 192 w 2028"/>
                <a:gd name="T5" fmla="*/ 120 h 192"/>
                <a:gd name="T6" fmla="*/ 228 w 2028"/>
                <a:gd name="T7" fmla="*/ 108 h 192"/>
                <a:gd name="T8" fmla="*/ 444 w 2028"/>
                <a:gd name="T9" fmla="*/ 120 h 192"/>
                <a:gd name="T10" fmla="*/ 516 w 2028"/>
                <a:gd name="T11" fmla="*/ 144 h 192"/>
                <a:gd name="T12" fmla="*/ 552 w 2028"/>
                <a:gd name="T13" fmla="*/ 156 h 192"/>
                <a:gd name="T14" fmla="*/ 972 w 2028"/>
                <a:gd name="T15" fmla="*/ 120 h 192"/>
                <a:gd name="T16" fmla="*/ 1416 w 2028"/>
                <a:gd name="T17" fmla="*/ 0 h 192"/>
                <a:gd name="T18" fmla="*/ 1764 w 2028"/>
                <a:gd name="T19" fmla="*/ 60 h 192"/>
                <a:gd name="T20" fmla="*/ 1860 w 2028"/>
                <a:gd name="T21" fmla="*/ 84 h 192"/>
                <a:gd name="T22" fmla="*/ 2028 w 2028"/>
                <a:gd name="T23" fmla="*/ 16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28" h="192">
                  <a:moveTo>
                    <a:pt x="0" y="192"/>
                  </a:moveTo>
                  <a:cubicBezTo>
                    <a:pt x="40" y="176"/>
                    <a:pt x="80" y="159"/>
                    <a:pt x="120" y="144"/>
                  </a:cubicBezTo>
                  <a:cubicBezTo>
                    <a:pt x="144" y="135"/>
                    <a:pt x="168" y="128"/>
                    <a:pt x="192" y="120"/>
                  </a:cubicBezTo>
                  <a:cubicBezTo>
                    <a:pt x="204" y="116"/>
                    <a:pt x="228" y="108"/>
                    <a:pt x="228" y="108"/>
                  </a:cubicBezTo>
                  <a:cubicBezTo>
                    <a:pt x="300" y="112"/>
                    <a:pt x="372" y="111"/>
                    <a:pt x="444" y="120"/>
                  </a:cubicBezTo>
                  <a:cubicBezTo>
                    <a:pt x="469" y="123"/>
                    <a:pt x="492" y="136"/>
                    <a:pt x="516" y="144"/>
                  </a:cubicBezTo>
                  <a:cubicBezTo>
                    <a:pt x="528" y="148"/>
                    <a:pt x="552" y="156"/>
                    <a:pt x="552" y="156"/>
                  </a:cubicBezTo>
                  <a:cubicBezTo>
                    <a:pt x="733" y="148"/>
                    <a:pt x="817" y="142"/>
                    <a:pt x="972" y="120"/>
                  </a:cubicBezTo>
                  <a:cubicBezTo>
                    <a:pt x="1117" y="72"/>
                    <a:pt x="1265" y="25"/>
                    <a:pt x="1416" y="0"/>
                  </a:cubicBezTo>
                  <a:cubicBezTo>
                    <a:pt x="1546" y="9"/>
                    <a:pt x="1643" y="20"/>
                    <a:pt x="1764" y="60"/>
                  </a:cubicBezTo>
                  <a:cubicBezTo>
                    <a:pt x="1791" y="69"/>
                    <a:pt x="1833" y="69"/>
                    <a:pt x="1860" y="84"/>
                  </a:cubicBezTo>
                  <a:cubicBezTo>
                    <a:pt x="1919" y="117"/>
                    <a:pt x="1958" y="168"/>
                    <a:pt x="2028" y="1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AutoShape 11">
              <a:extLst>
                <a:ext uri="{FF2B5EF4-FFF2-40B4-BE49-F238E27FC236}">
                  <a16:creationId xmlns:a16="http://schemas.microsoft.com/office/drawing/2014/main" id="{DBB2C902-83E7-0DBD-700D-25ECBE70B5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01829">
              <a:off x="1373" y="3387"/>
              <a:ext cx="156" cy="1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0" name="AutoShape 12">
              <a:extLst>
                <a:ext uri="{FF2B5EF4-FFF2-40B4-BE49-F238E27FC236}">
                  <a16:creationId xmlns:a16="http://schemas.microsoft.com/office/drawing/2014/main" id="{B3420645-EEA7-C10C-20F1-BE576CDA92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3992">
              <a:off x="2909" y="3303"/>
              <a:ext cx="156" cy="1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EF01D612-1575-893E-30D9-F1023B772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3411"/>
              <a:ext cx="156" cy="1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2" name="AutoShape 14">
              <a:extLst>
                <a:ext uri="{FF2B5EF4-FFF2-40B4-BE49-F238E27FC236}">
                  <a16:creationId xmlns:a16="http://schemas.microsoft.com/office/drawing/2014/main" id="{8AD642A0-A539-7D31-8BE3-B7DE249499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3877">
              <a:off x="2357" y="3327"/>
              <a:ext cx="156" cy="1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3" name="Oval 15">
              <a:extLst>
                <a:ext uri="{FF2B5EF4-FFF2-40B4-BE49-F238E27FC236}">
                  <a16:creationId xmlns:a16="http://schemas.microsoft.com/office/drawing/2014/main" id="{ADEB405E-7F7E-7F35-3E6E-0D24C5025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" y="341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4" name="Oval 16">
              <a:extLst>
                <a:ext uri="{FF2B5EF4-FFF2-40B4-BE49-F238E27FC236}">
                  <a16:creationId xmlns:a16="http://schemas.microsoft.com/office/drawing/2014/main" id="{6E9AB371-FB21-9354-8B18-4868DC9E0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" y="343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5" name="Oval 17">
              <a:extLst>
                <a:ext uri="{FF2B5EF4-FFF2-40B4-BE49-F238E27FC236}">
                  <a16:creationId xmlns:a16="http://schemas.microsoft.com/office/drawing/2014/main" id="{B0FECF02-7873-1CDC-4AA5-340F78137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1" y="329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6" name="Oval 18">
              <a:extLst>
                <a:ext uri="{FF2B5EF4-FFF2-40B4-BE49-F238E27FC236}">
                  <a16:creationId xmlns:a16="http://schemas.microsoft.com/office/drawing/2014/main" id="{93255389-4233-EE01-C1C5-27F79C97C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7" y="339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7" name="Rectangle 19">
              <a:extLst>
                <a:ext uri="{FF2B5EF4-FFF2-40B4-BE49-F238E27FC236}">
                  <a16:creationId xmlns:a16="http://schemas.microsoft.com/office/drawing/2014/main" id="{0AB5500A-F04E-31EA-7393-CA0FD328D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3" y="3426"/>
              <a:ext cx="96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8" name="Rectangle 20">
              <a:extLst>
                <a:ext uri="{FF2B5EF4-FFF2-40B4-BE49-F238E27FC236}">
                  <a16:creationId xmlns:a16="http://schemas.microsoft.com/office/drawing/2014/main" id="{6DF669A8-140F-20DE-2E7B-37E924C9726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588">
              <a:off x="2729" y="3306"/>
              <a:ext cx="96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89" name="Rectangle 21">
              <a:extLst>
                <a:ext uri="{FF2B5EF4-FFF2-40B4-BE49-F238E27FC236}">
                  <a16:creationId xmlns:a16="http://schemas.microsoft.com/office/drawing/2014/main" id="{EB5D9D83-F5B3-E3ED-9751-09B6BE0A77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60566">
              <a:off x="2225" y="3402"/>
              <a:ext cx="96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0" name="Rectangle 22">
              <a:extLst>
                <a:ext uri="{FF2B5EF4-FFF2-40B4-BE49-F238E27FC236}">
                  <a16:creationId xmlns:a16="http://schemas.microsoft.com/office/drawing/2014/main" id="{92887067-D89E-06B6-EE05-F9F8DF901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3628">
              <a:off x="3197" y="3450"/>
              <a:ext cx="96" cy="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191" name="Group 23">
            <a:extLst>
              <a:ext uri="{FF2B5EF4-FFF2-40B4-BE49-F238E27FC236}">
                <a16:creationId xmlns:a16="http://schemas.microsoft.com/office/drawing/2014/main" id="{56C0978D-AA38-7898-AA9B-E65E2826FA11}"/>
              </a:ext>
            </a:extLst>
          </p:cNvPr>
          <p:cNvGrpSpPr>
            <a:grpSpLocks/>
          </p:cNvGrpSpPr>
          <p:nvPr/>
        </p:nvGrpSpPr>
        <p:grpSpPr bwMode="auto">
          <a:xfrm>
            <a:off x="6156325" y="3789363"/>
            <a:ext cx="2613025" cy="150812"/>
            <a:chOff x="3216" y="1296"/>
            <a:chExt cx="1944" cy="120"/>
          </a:xfrm>
        </p:grpSpPr>
        <p:sp>
          <p:nvSpPr>
            <p:cNvPr id="7192" name="AutoShape 24">
              <a:extLst>
                <a:ext uri="{FF2B5EF4-FFF2-40B4-BE49-F238E27FC236}">
                  <a16:creationId xmlns:a16="http://schemas.microsoft.com/office/drawing/2014/main" id="{773D9814-15AD-4263-87FE-BFE7F517D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3" name="AutoShape 25">
              <a:extLst>
                <a:ext uri="{FF2B5EF4-FFF2-40B4-BE49-F238E27FC236}">
                  <a16:creationId xmlns:a16="http://schemas.microsoft.com/office/drawing/2014/main" id="{E3D52567-7725-0501-294F-6F9510B10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4" name="AutoShape 26">
              <a:extLst>
                <a:ext uri="{FF2B5EF4-FFF2-40B4-BE49-F238E27FC236}">
                  <a16:creationId xmlns:a16="http://schemas.microsoft.com/office/drawing/2014/main" id="{99F83EAA-69D5-7341-D4D5-AE958CAA7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5" name="AutoShape 27">
              <a:extLst>
                <a:ext uri="{FF2B5EF4-FFF2-40B4-BE49-F238E27FC236}">
                  <a16:creationId xmlns:a16="http://schemas.microsoft.com/office/drawing/2014/main" id="{C5801C3D-CF99-A5FB-4DA1-D6A4D7A3D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6" name="AutoShape 28">
              <a:extLst>
                <a:ext uri="{FF2B5EF4-FFF2-40B4-BE49-F238E27FC236}">
                  <a16:creationId xmlns:a16="http://schemas.microsoft.com/office/drawing/2014/main" id="{7FC08D6D-EABB-591E-B5CE-2E9F980AC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7" name="AutoShape 29">
              <a:extLst>
                <a:ext uri="{FF2B5EF4-FFF2-40B4-BE49-F238E27FC236}">
                  <a16:creationId xmlns:a16="http://schemas.microsoft.com/office/drawing/2014/main" id="{A8D0DA59-9A78-3A15-FDC1-00F2A4DA2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8" name="AutoShape 30">
              <a:extLst>
                <a:ext uri="{FF2B5EF4-FFF2-40B4-BE49-F238E27FC236}">
                  <a16:creationId xmlns:a16="http://schemas.microsoft.com/office/drawing/2014/main" id="{962C8F62-52A5-4C72-E74F-E19E2F751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99" name="AutoShape 31">
              <a:extLst>
                <a:ext uri="{FF2B5EF4-FFF2-40B4-BE49-F238E27FC236}">
                  <a16:creationId xmlns:a16="http://schemas.microsoft.com/office/drawing/2014/main" id="{32AD6F9F-23AE-DA80-67EC-93D278DBD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AutoShape 32">
              <a:extLst>
                <a:ext uri="{FF2B5EF4-FFF2-40B4-BE49-F238E27FC236}">
                  <a16:creationId xmlns:a16="http://schemas.microsoft.com/office/drawing/2014/main" id="{DC36A8AB-23DD-CF1E-638A-E3CE3F658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1" name="AutoShape 33">
              <a:extLst>
                <a:ext uri="{FF2B5EF4-FFF2-40B4-BE49-F238E27FC236}">
                  <a16:creationId xmlns:a16="http://schemas.microsoft.com/office/drawing/2014/main" id="{210224FE-69C1-568E-B5BB-64E219BCE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1296"/>
              <a:ext cx="216" cy="120"/>
            </a:xfrm>
            <a:prstGeom prst="hexagon">
              <a:avLst>
                <a:gd name="adj" fmla="val 45000"/>
                <a:gd name="vf" fmla="val 11547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02" name="Group 34">
            <a:extLst>
              <a:ext uri="{FF2B5EF4-FFF2-40B4-BE49-F238E27FC236}">
                <a16:creationId xmlns:a16="http://schemas.microsoft.com/office/drawing/2014/main" id="{76E1D563-B6C4-8D79-BEA3-F7B64053D7B1}"/>
              </a:ext>
            </a:extLst>
          </p:cNvPr>
          <p:cNvGrpSpPr>
            <a:grpSpLocks/>
          </p:cNvGrpSpPr>
          <p:nvPr/>
        </p:nvGrpSpPr>
        <p:grpSpPr bwMode="auto">
          <a:xfrm>
            <a:off x="6084888" y="260350"/>
            <a:ext cx="825500" cy="603250"/>
            <a:chOff x="3833" y="300"/>
            <a:chExt cx="520" cy="380"/>
          </a:xfrm>
        </p:grpSpPr>
        <p:sp>
          <p:nvSpPr>
            <p:cNvPr id="7203" name="Freeform 35">
              <a:extLst>
                <a:ext uri="{FF2B5EF4-FFF2-40B4-BE49-F238E27FC236}">
                  <a16:creationId xmlns:a16="http://schemas.microsoft.com/office/drawing/2014/main" id="{683C5865-F100-4676-DCEA-79C3016F4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" y="300"/>
              <a:ext cx="520" cy="380"/>
            </a:xfrm>
            <a:custGeom>
              <a:avLst/>
              <a:gdLst>
                <a:gd name="T0" fmla="*/ 145 w 520"/>
                <a:gd name="T1" fmla="*/ 380 h 380"/>
                <a:gd name="T2" fmla="*/ 123 w 520"/>
                <a:gd name="T3" fmla="*/ 308 h 380"/>
                <a:gd name="T4" fmla="*/ 151 w 520"/>
                <a:gd name="T5" fmla="*/ 140 h 380"/>
                <a:gd name="T6" fmla="*/ 134 w 520"/>
                <a:gd name="T7" fmla="*/ 145 h 380"/>
                <a:gd name="T8" fmla="*/ 39 w 520"/>
                <a:gd name="T9" fmla="*/ 196 h 380"/>
                <a:gd name="T10" fmla="*/ 0 w 520"/>
                <a:gd name="T11" fmla="*/ 95 h 380"/>
                <a:gd name="T12" fmla="*/ 56 w 520"/>
                <a:gd name="T13" fmla="*/ 56 h 380"/>
                <a:gd name="T14" fmla="*/ 89 w 520"/>
                <a:gd name="T15" fmla="*/ 39 h 380"/>
                <a:gd name="T16" fmla="*/ 157 w 520"/>
                <a:gd name="T17" fmla="*/ 17 h 380"/>
                <a:gd name="T18" fmla="*/ 224 w 520"/>
                <a:gd name="T19" fmla="*/ 6 h 380"/>
                <a:gd name="T20" fmla="*/ 263 w 520"/>
                <a:gd name="T21" fmla="*/ 84 h 380"/>
                <a:gd name="T22" fmla="*/ 291 w 520"/>
                <a:gd name="T23" fmla="*/ 39 h 380"/>
                <a:gd name="T24" fmla="*/ 324 w 520"/>
                <a:gd name="T25" fmla="*/ 6 h 380"/>
                <a:gd name="T26" fmla="*/ 425 w 520"/>
                <a:gd name="T27" fmla="*/ 50 h 380"/>
                <a:gd name="T28" fmla="*/ 475 w 520"/>
                <a:gd name="T29" fmla="*/ 73 h 380"/>
                <a:gd name="T30" fmla="*/ 520 w 520"/>
                <a:gd name="T31" fmla="*/ 101 h 380"/>
                <a:gd name="T32" fmla="*/ 475 w 520"/>
                <a:gd name="T33" fmla="*/ 168 h 380"/>
                <a:gd name="T34" fmla="*/ 453 w 520"/>
                <a:gd name="T35" fmla="*/ 201 h 380"/>
                <a:gd name="T36" fmla="*/ 391 w 520"/>
                <a:gd name="T37" fmla="*/ 168 h 380"/>
                <a:gd name="T38" fmla="*/ 358 w 520"/>
                <a:gd name="T39" fmla="*/ 190 h 380"/>
                <a:gd name="T40" fmla="*/ 364 w 520"/>
                <a:gd name="T41" fmla="*/ 347 h 380"/>
                <a:gd name="T42" fmla="*/ 319 w 520"/>
                <a:gd name="T43" fmla="*/ 369 h 380"/>
                <a:gd name="T44" fmla="*/ 145 w 520"/>
                <a:gd name="T45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0" h="380">
                  <a:moveTo>
                    <a:pt x="145" y="380"/>
                  </a:moveTo>
                  <a:cubicBezTo>
                    <a:pt x="138" y="356"/>
                    <a:pt x="127" y="333"/>
                    <a:pt x="123" y="308"/>
                  </a:cubicBezTo>
                  <a:cubicBezTo>
                    <a:pt x="118" y="283"/>
                    <a:pt x="160" y="167"/>
                    <a:pt x="151" y="140"/>
                  </a:cubicBezTo>
                  <a:cubicBezTo>
                    <a:pt x="149" y="134"/>
                    <a:pt x="140" y="143"/>
                    <a:pt x="134" y="145"/>
                  </a:cubicBezTo>
                  <a:cubicBezTo>
                    <a:pt x="114" y="167"/>
                    <a:pt x="68" y="186"/>
                    <a:pt x="39" y="196"/>
                  </a:cubicBezTo>
                  <a:cubicBezTo>
                    <a:pt x="19" y="166"/>
                    <a:pt x="12" y="129"/>
                    <a:pt x="0" y="95"/>
                  </a:cubicBezTo>
                  <a:cubicBezTo>
                    <a:pt x="8" y="72"/>
                    <a:pt x="33" y="64"/>
                    <a:pt x="56" y="56"/>
                  </a:cubicBezTo>
                  <a:cubicBezTo>
                    <a:pt x="99" y="42"/>
                    <a:pt x="46" y="60"/>
                    <a:pt x="89" y="39"/>
                  </a:cubicBezTo>
                  <a:cubicBezTo>
                    <a:pt x="110" y="29"/>
                    <a:pt x="135" y="24"/>
                    <a:pt x="157" y="17"/>
                  </a:cubicBezTo>
                  <a:cubicBezTo>
                    <a:pt x="182" y="0"/>
                    <a:pt x="194" y="0"/>
                    <a:pt x="224" y="6"/>
                  </a:cubicBezTo>
                  <a:cubicBezTo>
                    <a:pt x="244" y="35"/>
                    <a:pt x="251" y="51"/>
                    <a:pt x="263" y="84"/>
                  </a:cubicBezTo>
                  <a:cubicBezTo>
                    <a:pt x="270" y="61"/>
                    <a:pt x="270" y="52"/>
                    <a:pt x="291" y="39"/>
                  </a:cubicBezTo>
                  <a:cubicBezTo>
                    <a:pt x="297" y="17"/>
                    <a:pt x="302" y="13"/>
                    <a:pt x="324" y="6"/>
                  </a:cubicBezTo>
                  <a:cubicBezTo>
                    <a:pt x="360" y="17"/>
                    <a:pt x="389" y="40"/>
                    <a:pt x="425" y="50"/>
                  </a:cubicBezTo>
                  <a:cubicBezTo>
                    <a:pt x="440" y="60"/>
                    <a:pt x="475" y="73"/>
                    <a:pt x="475" y="73"/>
                  </a:cubicBezTo>
                  <a:cubicBezTo>
                    <a:pt x="489" y="86"/>
                    <a:pt x="504" y="90"/>
                    <a:pt x="520" y="101"/>
                  </a:cubicBezTo>
                  <a:cubicBezTo>
                    <a:pt x="510" y="128"/>
                    <a:pt x="492" y="145"/>
                    <a:pt x="475" y="168"/>
                  </a:cubicBezTo>
                  <a:cubicBezTo>
                    <a:pt x="467" y="178"/>
                    <a:pt x="453" y="201"/>
                    <a:pt x="453" y="201"/>
                  </a:cubicBezTo>
                  <a:cubicBezTo>
                    <a:pt x="428" y="194"/>
                    <a:pt x="415" y="175"/>
                    <a:pt x="391" y="168"/>
                  </a:cubicBezTo>
                  <a:cubicBezTo>
                    <a:pt x="363" y="149"/>
                    <a:pt x="367" y="164"/>
                    <a:pt x="358" y="190"/>
                  </a:cubicBezTo>
                  <a:cubicBezTo>
                    <a:pt x="364" y="241"/>
                    <a:pt x="379" y="297"/>
                    <a:pt x="364" y="347"/>
                  </a:cubicBezTo>
                  <a:cubicBezTo>
                    <a:pt x="374" y="378"/>
                    <a:pt x="376" y="366"/>
                    <a:pt x="319" y="369"/>
                  </a:cubicBezTo>
                  <a:cubicBezTo>
                    <a:pt x="142" y="379"/>
                    <a:pt x="214" y="360"/>
                    <a:pt x="145" y="380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36">
              <a:extLst>
                <a:ext uri="{FF2B5EF4-FFF2-40B4-BE49-F238E27FC236}">
                  <a16:creationId xmlns:a16="http://schemas.microsoft.com/office/drawing/2014/main" id="{026A7116-CB61-C3FB-86F5-B8BB32999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5" y="436"/>
              <a:ext cx="62" cy="172"/>
            </a:xfrm>
            <a:custGeom>
              <a:avLst/>
              <a:gdLst>
                <a:gd name="T0" fmla="*/ 45 w 57"/>
                <a:gd name="T1" fmla="*/ 102 h 117"/>
                <a:gd name="T2" fmla="*/ 0 w 57"/>
                <a:gd name="T3" fmla="*/ 91 h 117"/>
                <a:gd name="T4" fmla="*/ 23 w 57"/>
                <a:gd name="T5" fmla="*/ 46 h 117"/>
                <a:gd name="T6" fmla="*/ 56 w 57"/>
                <a:gd name="T7" fmla="*/ 12 h 117"/>
                <a:gd name="T8" fmla="*/ 51 w 57"/>
                <a:gd name="T9" fmla="*/ 40 h 117"/>
                <a:gd name="T10" fmla="*/ 56 w 57"/>
                <a:gd name="T11" fmla="*/ 85 h 117"/>
                <a:gd name="T12" fmla="*/ 45 w 57"/>
                <a:gd name="T13" fmla="*/ 10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117">
                  <a:moveTo>
                    <a:pt x="45" y="102"/>
                  </a:moveTo>
                  <a:cubicBezTo>
                    <a:pt x="22" y="117"/>
                    <a:pt x="15" y="113"/>
                    <a:pt x="0" y="91"/>
                  </a:cubicBezTo>
                  <a:cubicBezTo>
                    <a:pt x="7" y="72"/>
                    <a:pt x="8" y="60"/>
                    <a:pt x="23" y="46"/>
                  </a:cubicBezTo>
                  <a:cubicBezTo>
                    <a:pt x="36" y="0"/>
                    <a:pt x="21" y="4"/>
                    <a:pt x="56" y="12"/>
                  </a:cubicBezTo>
                  <a:cubicBezTo>
                    <a:pt x="54" y="21"/>
                    <a:pt x="51" y="31"/>
                    <a:pt x="51" y="40"/>
                  </a:cubicBezTo>
                  <a:cubicBezTo>
                    <a:pt x="51" y="55"/>
                    <a:pt x="57" y="70"/>
                    <a:pt x="56" y="85"/>
                  </a:cubicBezTo>
                  <a:cubicBezTo>
                    <a:pt x="55" y="92"/>
                    <a:pt x="45" y="102"/>
                    <a:pt x="45" y="102"/>
                  </a:cubicBez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205" name="Freeform 37">
            <a:extLst>
              <a:ext uri="{FF2B5EF4-FFF2-40B4-BE49-F238E27FC236}">
                <a16:creationId xmlns:a16="http://schemas.microsoft.com/office/drawing/2014/main" id="{A0F0F5B4-C00F-44FE-0E82-C97C6AF3F9FA}"/>
              </a:ext>
            </a:extLst>
          </p:cNvPr>
          <p:cNvSpPr>
            <a:spLocks/>
          </p:cNvSpPr>
          <p:nvPr/>
        </p:nvSpPr>
        <p:spPr bwMode="auto">
          <a:xfrm>
            <a:off x="6767513" y="1484313"/>
            <a:ext cx="825500" cy="603250"/>
          </a:xfrm>
          <a:custGeom>
            <a:avLst/>
            <a:gdLst>
              <a:gd name="T0" fmla="*/ 145 w 520"/>
              <a:gd name="T1" fmla="*/ 380 h 380"/>
              <a:gd name="T2" fmla="*/ 123 w 520"/>
              <a:gd name="T3" fmla="*/ 308 h 380"/>
              <a:gd name="T4" fmla="*/ 151 w 520"/>
              <a:gd name="T5" fmla="*/ 140 h 380"/>
              <a:gd name="T6" fmla="*/ 134 w 520"/>
              <a:gd name="T7" fmla="*/ 145 h 380"/>
              <a:gd name="T8" fmla="*/ 39 w 520"/>
              <a:gd name="T9" fmla="*/ 196 h 380"/>
              <a:gd name="T10" fmla="*/ 0 w 520"/>
              <a:gd name="T11" fmla="*/ 95 h 380"/>
              <a:gd name="T12" fmla="*/ 56 w 520"/>
              <a:gd name="T13" fmla="*/ 56 h 380"/>
              <a:gd name="T14" fmla="*/ 89 w 520"/>
              <a:gd name="T15" fmla="*/ 39 h 380"/>
              <a:gd name="T16" fmla="*/ 157 w 520"/>
              <a:gd name="T17" fmla="*/ 17 h 380"/>
              <a:gd name="T18" fmla="*/ 224 w 520"/>
              <a:gd name="T19" fmla="*/ 6 h 380"/>
              <a:gd name="T20" fmla="*/ 263 w 520"/>
              <a:gd name="T21" fmla="*/ 84 h 380"/>
              <a:gd name="T22" fmla="*/ 291 w 520"/>
              <a:gd name="T23" fmla="*/ 39 h 380"/>
              <a:gd name="T24" fmla="*/ 324 w 520"/>
              <a:gd name="T25" fmla="*/ 6 h 380"/>
              <a:gd name="T26" fmla="*/ 425 w 520"/>
              <a:gd name="T27" fmla="*/ 50 h 380"/>
              <a:gd name="T28" fmla="*/ 475 w 520"/>
              <a:gd name="T29" fmla="*/ 73 h 380"/>
              <a:gd name="T30" fmla="*/ 520 w 520"/>
              <a:gd name="T31" fmla="*/ 101 h 380"/>
              <a:gd name="T32" fmla="*/ 475 w 520"/>
              <a:gd name="T33" fmla="*/ 168 h 380"/>
              <a:gd name="T34" fmla="*/ 453 w 520"/>
              <a:gd name="T35" fmla="*/ 201 h 380"/>
              <a:gd name="T36" fmla="*/ 391 w 520"/>
              <a:gd name="T37" fmla="*/ 168 h 380"/>
              <a:gd name="T38" fmla="*/ 358 w 520"/>
              <a:gd name="T39" fmla="*/ 190 h 380"/>
              <a:gd name="T40" fmla="*/ 364 w 520"/>
              <a:gd name="T41" fmla="*/ 347 h 380"/>
              <a:gd name="T42" fmla="*/ 319 w 520"/>
              <a:gd name="T43" fmla="*/ 369 h 380"/>
              <a:gd name="T44" fmla="*/ 145 w 520"/>
              <a:gd name="T45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20" h="380">
                <a:moveTo>
                  <a:pt x="145" y="380"/>
                </a:moveTo>
                <a:cubicBezTo>
                  <a:pt x="138" y="356"/>
                  <a:pt x="127" y="333"/>
                  <a:pt x="123" y="308"/>
                </a:cubicBezTo>
                <a:cubicBezTo>
                  <a:pt x="118" y="283"/>
                  <a:pt x="160" y="167"/>
                  <a:pt x="151" y="140"/>
                </a:cubicBezTo>
                <a:cubicBezTo>
                  <a:pt x="149" y="134"/>
                  <a:pt x="140" y="143"/>
                  <a:pt x="134" y="145"/>
                </a:cubicBezTo>
                <a:cubicBezTo>
                  <a:pt x="114" y="167"/>
                  <a:pt x="68" y="186"/>
                  <a:pt x="39" y="196"/>
                </a:cubicBezTo>
                <a:cubicBezTo>
                  <a:pt x="19" y="166"/>
                  <a:pt x="12" y="129"/>
                  <a:pt x="0" y="95"/>
                </a:cubicBezTo>
                <a:cubicBezTo>
                  <a:pt x="8" y="72"/>
                  <a:pt x="33" y="64"/>
                  <a:pt x="56" y="56"/>
                </a:cubicBezTo>
                <a:cubicBezTo>
                  <a:pt x="99" y="42"/>
                  <a:pt x="46" y="60"/>
                  <a:pt x="89" y="39"/>
                </a:cubicBezTo>
                <a:cubicBezTo>
                  <a:pt x="110" y="29"/>
                  <a:pt x="135" y="24"/>
                  <a:pt x="157" y="17"/>
                </a:cubicBezTo>
                <a:cubicBezTo>
                  <a:pt x="182" y="0"/>
                  <a:pt x="194" y="0"/>
                  <a:pt x="224" y="6"/>
                </a:cubicBezTo>
                <a:cubicBezTo>
                  <a:pt x="244" y="35"/>
                  <a:pt x="251" y="51"/>
                  <a:pt x="263" y="84"/>
                </a:cubicBezTo>
                <a:cubicBezTo>
                  <a:pt x="270" y="61"/>
                  <a:pt x="270" y="52"/>
                  <a:pt x="291" y="39"/>
                </a:cubicBezTo>
                <a:cubicBezTo>
                  <a:pt x="297" y="17"/>
                  <a:pt x="302" y="13"/>
                  <a:pt x="324" y="6"/>
                </a:cubicBezTo>
                <a:cubicBezTo>
                  <a:pt x="360" y="17"/>
                  <a:pt x="389" y="40"/>
                  <a:pt x="425" y="50"/>
                </a:cubicBezTo>
                <a:cubicBezTo>
                  <a:pt x="440" y="60"/>
                  <a:pt x="475" y="73"/>
                  <a:pt x="475" y="73"/>
                </a:cubicBezTo>
                <a:cubicBezTo>
                  <a:pt x="489" y="86"/>
                  <a:pt x="504" y="90"/>
                  <a:pt x="520" y="101"/>
                </a:cubicBezTo>
                <a:cubicBezTo>
                  <a:pt x="510" y="128"/>
                  <a:pt x="492" y="145"/>
                  <a:pt x="475" y="168"/>
                </a:cubicBezTo>
                <a:cubicBezTo>
                  <a:pt x="467" y="178"/>
                  <a:pt x="453" y="201"/>
                  <a:pt x="453" y="201"/>
                </a:cubicBezTo>
                <a:cubicBezTo>
                  <a:pt x="428" y="194"/>
                  <a:pt x="415" y="175"/>
                  <a:pt x="391" y="168"/>
                </a:cubicBezTo>
                <a:cubicBezTo>
                  <a:pt x="363" y="149"/>
                  <a:pt x="367" y="164"/>
                  <a:pt x="358" y="190"/>
                </a:cubicBezTo>
                <a:cubicBezTo>
                  <a:pt x="364" y="241"/>
                  <a:pt x="379" y="297"/>
                  <a:pt x="364" y="347"/>
                </a:cubicBezTo>
                <a:cubicBezTo>
                  <a:pt x="374" y="378"/>
                  <a:pt x="376" y="366"/>
                  <a:pt x="319" y="369"/>
                </a:cubicBezTo>
                <a:cubicBezTo>
                  <a:pt x="142" y="379"/>
                  <a:pt x="214" y="360"/>
                  <a:pt x="145" y="380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206" name="Group 38">
            <a:extLst>
              <a:ext uri="{FF2B5EF4-FFF2-40B4-BE49-F238E27FC236}">
                <a16:creationId xmlns:a16="http://schemas.microsoft.com/office/drawing/2014/main" id="{33AD7F6C-6D51-289F-1445-B402D89BF956}"/>
              </a:ext>
            </a:extLst>
          </p:cNvPr>
          <p:cNvGrpSpPr>
            <a:grpSpLocks/>
          </p:cNvGrpSpPr>
          <p:nvPr/>
        </p:nvGrpSpPr>
        <p:grpSpPr bwMode="auto">
          <a:xfrm>
            <a:off x="7596188" y="188913"/>
            <a:ext cx="649287" cy="765175"/>
            <a:chOff x="4830" y="119"/>
            <a:chExt cx="409" cy="482"/>
          </a:xfrm>
        </p:grpSpPr>
        <p:sp>
          <p:nvSpPr>
            <p:cNvPr id="7207" name="AutoShape 39">
              <a:extLst>
                <a:ext uri="{FF2B5EF4-FFF2-40B4-BE49-F238E27FC236}">
                  <a16:creationId xmlns:a16="http://schemas.microsoft.com/office/drawing/2014/main" id="{4B941C6E-C7C1-8EFA-6C95-87A75FF92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0" y="119"/>
              <a:ext cx="409" cy="482"/>
            </a:xfrm>
            <a:prstGeom prst="cube">
              <a:avLst>
                <a:gd name="adj" fmla="val 15157"/>
              </a:avLst>
            </a:prstGeom>
            <a:gradFill rotWithShape="1">
              <a:gsLst>
                <a:gs pos="0">
                  <a:srgbClr val="FF0000"/>
                </a:gs>
                <a:gs pos="5000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8" name="WordArt 40">
              <a:extLst>
                <a:ext uri="{FF2B5EF4-FFF2-40B4-BE49-F238E27FC236}">
                  <a16:creationId xmlns:a16="http://schemas.microsoft.com/office/drawing/2014/main" id="{1202CFD4-BE10-1275-4B8B-0A2FAEDFF19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876" y="164"/>
              <a:ext cx="273" cy="40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 panose="020B0A04020102020204" pitchFamily="34" charset="0"/>
                </a:rPr>
                <a:t>Daz</a:t>
              </a:r>
            </a:p>
          </p:txBody>
        </p:sp>
      </p:grpSp>
      <p:sp>
        <p:nvSpPr>
          <p:cNvPr id="7209" name="AutoShape 41">
            <a:extLst>
              <a:ext uri="{FF2B5EF4-FFF2-40B4-BE49-F238E27FC236}">
                <a16:creationId xmlns:a16="http://schemas.microsoft.com/office/drawing/2014/main" id="{54744D39-4FE8-A77D-5491-4B61DB1CF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476250"/>
            <a:ext cx="360363" cy="360363"/>
          </a:xfrm>
          <a:prstGeom prst="plus">
            <a:avLst>
              <a:gd name="adj" fmla="val 42292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0" name="AutoShape 42">
            <a:extLst>
              <a:ext uri="{FF2B5EF4-FFF2-40B4-BE49-F238E27FC236}">
                <a16:creationId xmlns:a16="http://schemas.microsoft.com/office/drawing/2014/main" id="{E433A634-527F-01E8-5BAF-13C546694039}"/>
              </a:ext>
            </a:extLst>
          </p:cNvPr>
          <p:cNvSpPr>
            <a:spLocks noChangeArrowheads="1"/>
          </p:cNvSpPr>
          <p:nvPr/>
        </p:nvSpPr>
        <p:spPr bwMode="auto">
          <a:xfrm rot="8261027">
            <a:off x="7524750" y="1125538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11" name="AutoShape 43">
            <a:extLst>
              <a:ext uri="{FF2B5EF4-FFF2-40B4-BE49-F238E27FC236}">
                <a16:creationId xmlns:a16="http://schemas.microsoft.com/office/drawing/2014/main" id="{4741EBD9-1510-A3B4-DE72-4324F53CB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700" y="1628775"/>
            <a:ext cx="360363" cy="360363"/>
          </a:xfrm>
          <a:prstGeom prst="plus">
            <a:avLst>
              <a:gd name="adj" fmla="val 42292"/>
            </a:avLst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12" name="Group 44">
            <a:extLst>
              <a:ext uri="{FF2B5EF4-FFF2-40B4-BE49-F238E27FC236}">
                <a16:creationId xmlns:a16="http://schemas.microsoft.com/office/drawing/2014/main" id="{FF5FE3BC-59E8-F723-32FD-458DA218BB36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3141663"/>
            <a:ext cx="1119187" cy="233362"/>
            <a:chOff x="4785" y="2136"/>
            <a:chExt cx="705" cy="147"/>
          </a:xfrm>
        </p:grpSpPr>
        <p:sp>
          <p:nvSpPr>
            <p:cNvPr id="7213" name="Freeform 45">
              <a:extLst>
                <a:ext uri="{FF2B5EF4-FFF2-40B4-BE49-F238E27FC236}">
                  <a16:creationId xmlns:a16="http://schemas.microsoft.com/office/drawing/2014/main" id="{BA9CE4F4-8FCE-51A0-3FAD-43E292C75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2160"/>
              <a:ext cx="705" cy="106"/>
            </a:xfrm>
            <a:custGeom>
              <a:avLst/>
              <a:gdLst>
                <a:gd name="T0" fmla="*/ 0 w 705"/>
                <a:gd name="T1" fmla="*/ 89 h 106"/>
                <a:gd name="T2" fmla="*/ 296 w 705"/>
                <a:gd name="T3" fmla="*/ 0 h 106"/>
                <a:gd name="T4" fmla="*/ 442 w 705"/>
                <a:gd name="T5" fmla="*/ 16 h 106"/>
                <a:gd name="T6" fmla="*/ 570 w 705"/>
                <a:gd name="T7" fmla="*/ 55 h 106"/>
                <a:gd name="T8" fmla="*/ 632 w 705"/>
                <a:gd name="T9" fmla="*/ 83 h 106"/>
                <a:gd name="T10" fmla="*/ 705 w 705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5" h="106">
                  <a:moveTo>
                    <a:pt x="0" y="89"/>
                  </a:moveTo>
                  <a:cubicBezTo>
                    <a:pt x="99" y="61"/>
                    <a:pt x="198" y="31"/>
                    <a:pt x="296" y="0"/>
                  </a:cubicBezTo>
                  <a:cubicBezTo>
                    <a:pt x="342" y="14"/>
                    <a:pt x="394" y="11"/>
                    <a:pt x="442" y="16"/>
                  </a:cubicBezTo>
                  <a:cubicBezTo>
                    <a:pt x="484" y="31"/>
                    <a:pt x="528" y="42"/>
                    <a:pt x="570" y="55"/>
                  </a:cubicBezTo>
                  <a:cubicBezTo>
                    <a:pt x="587" y="72"/>
                    <a:pt x="609" y="75"/>
                    <a:pt x="632" y="83"/>
                  </a:cubicBezTo>
                  <a:cubicBezTo>
                    <a:pt x="652" y="90"/>
                    <a:pt x="683" y="106"/>
                    <a:pt x="705" y="106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4" name="AutoShape 46">
              <a:extLst>
                <a:ext uri="{FF2B5EF4-FFF2-40B4-BE49-F238E27FC236}">
                  <a16:creationId xmlns:a16="http://schemas.microsoft.com/office/drawing/2014/main" id="{CAC510C0-8301-1944-916B-C20253D65C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3992">
              <a:off x="5222" y="2143"/>
              <a:ext cx="98" cy="9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5" name="AutoShape 47">
              <a:extLst>
                <a:ext uri="{FF2B5EF4-FFF2-40B4-BE49-F238E27FC236}">
                  <a16:creationId xmlns:a16="http://schemas.microsoft.com/office/drawing/2014/main" id="{7B14BBC0-9260-0F5B-FA62-E080B353DE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3877">
              <a:off x="4876" y="2160"/>
              <a:ext cx="98" cy="9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6" name="Oval 48">
              <a:extLst>
                <a:ext uri="{FF2B5EF4-FFF2-40B4-BE49-F238E27FC236}">
                  <a16:creationId xmlns:a16="http://schemas.microsoft.com/office/drawing/2014/main" id="{52E33094-9915-7D27-F487-CDD62F4E3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2136"/>
              <a:ext cx="60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7" name="Oval 49">
              <a:extLst>
                <a:ext uri="{FF2B5EF4-FFF2-40B4-BE49-F238E27FC236}">
                  <a16:creationId xmlns:a16="http://schemas.microsoft.com/office/drawing/2014/main" id="{9808BE8C-3633-D5D5-39A0-E801DB14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" y="2183"/>
              <a:ext cx="60" cy="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8" name="Rectangle 50">
              <a:extLst>
                <a:ext uri="{FF2B5EF4-FFF2-40B4-BE49-F238E27FC236}">
                  <a16:creationId xmlns:a16="http://schemas.microsoft.com/office/drawing/2014/main" id="{40F85891-CBBA-A87B-05C2-3C7930A93E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588">
              <a:off x="5109" y="2145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19" name="Rectangle 51">
              <a:extLst>
                <a:ext uri="{FF2B5EF4-FFF2-40B4-BE49-F238E27FC236}">
                  <a16:creationId xmlns:a16="http://schemas.microsoft.com/office/drawing/2014/main" id="{5D9C5975-249B-3D9C-18A9-0C84486013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60566">
              <a:off x="4794" y="2214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0" name="Rectangle 52">
              <a:extLst>
                <a:ext uri="{FF2B5EF4-FFF2-40B4-BE49-F238E27FC236}">
                  <a16:creationId xmlns:a16="http://schemas.microsoft.com/office/drawing/2014/main" id="{B2458143-C3BB-05A4-99E7-7CA75C4AE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3628">
              <a:off x="5420" y="2205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221" name="Group 53">
            <a:extLst>
              <a:ext uri="{FF2B5EF4-FFF2-40B4-BE49-F238E27FC236}">
                <a16:creationId xmlns:a16="http://schemas.microsoft.com/office/drawing/2014/main" id="{D753508B-79CB-680D-9F36-D78328FF759E}"/>
              </a:ext>
            </a:extLst>
          </p:cNvPr>
          <p:cNvGrpSpPr>
            <a:grpSpLocks/>
          </p:cNvGrpSpPr>
          <p:nvPr/>
        </p:nvGrpSpPr>
        <p:grpSpPr bwMode="auto">
          <a:xfrm>
            <a:off x="7885113" y="3068638"/>
            <a:ext cx="1119187" cy="233362"/>
            <a:chOff x="4785" y="2136"/>
            <a:chExt cx="705" cy="147"/>
          </a:xfrm>
        </p:grpSpPr>
        <p:sp>
          <p:nvSpPr>
            <p:cNvPr id="7222" name="Freeform 54">
              <a:extLst>
                <a:ext uri="{FF2B5EF4-FFF2-40B4-BE49-F238E27FC236}">
                  <a16:creationId xmlns:a16="http://schemas.microsoft.com/office/drawing/2014/main" id="{28AAB4B3-7F5F-2BAE-89F9-4C9020905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5" y="2160"/>
              <a:ext cx="705" cy="106"/>
            </a:xfrm>
            <a:custGeom>
              <a:avLst/>
              <a:gdLst>
                <a:gd name="T0" fmla="*/ 0 w 705"/>
                <a:gd name="T1" fmla="*/ 89 h 106"/>
                <a:gd name="T2" fmla="*/ 296 w 705"/>
                <a:gd name="T3" fmla="*/ 0 h 106"/>
                <a:gd name="T4" fmla="*/ 442 w 705"/>
                <a:gd name="T5" fmla="*/ 16 h 106"/>
                <a:gd name="T6" fmla="*/ 570 w 705"/>
                <a:gd name="T7" fmla="*/ 55 h 106"/>
                <a:gd name="T8" fmla="*/ 632 w 705"/>
                <a:gd name="T9" fmla="*/ 83 h 106"/>
                <a:gd name="T10" fmla="*/ 705 w 705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5" h="106">
                  <a:moveTo>
                    <a:pt x="0" y="89"/>
                  </a:moveTo>
                  <a:cubicBezTo>
                    <a:pt x="99" y="61"/>
                    <a:pt x="198" y="31"/>
                    <a:pt x="296" y="0"/>
                  </a:cubicBezTo>
                  <a:cubicBezTo>
                    <a:pt x="342" y="14"/>
                    <a:pt x="394" y="11"/>
                    <a:pt x="442" y="16"/>
                  </a:cubicBezTo>
                  <a:cubicBezTo>
                    <a:pt x="484" y="31"/>
                    <a:pt x="528" y="42"/>
                    <a:pt x="570" y="55"/>
                  </a:cubicBezTo>
                  <a:cubicBezTo>
                    <a:pt x="587" y="72"/>
                    <a:pt x="609" y="75"/>
                    <a:pt x="632" y="83"/>
                  </a:cubicBezTo>
                  <a:cubicBezTo>
                    <a:pt x="652" y="90"/>
                    <a:pt x="683" y="106"/>
                    <a:pt x="705" y="106"/>
                  </a:cubicBezTo>
                </a:path>
              </a:pathLst>
            </a:custGeom>
            <a:noFill/>
            <a:ln w="254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3" name="AutoShape 55">
              <a:extLst>
                <a:ext uri="{FF2B5EF4-FFF2-40B4-BE49-F238E27FC236}">
                  <a16:creationId xmlns:a16="http://schemas.microsoft.com/office/drawing/2014/main" id="{BDDADFD6-B437-F752-5586-238E2923B0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3992">
              <a:off x="5222" y="2143"/>
              <a:ext cx="98" cy="9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4" name="AutoShape 56">
              <a:extLst>
                <a:ext uri="{FF2B5EF4-FFF2-40B4-BE49-F238E27FC236}">
                  <a16:creationId xmlns:a16="http://schemas.microsoft.com/office/drawing/2014/main" id="{593C777B-8423-9809-491C-FD6B2B0399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3877">
              <a:off x="4876" y="2160"/>
              <a:ext cx="98" cy="97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5" name="Oval 57">
              <a:extLst>
                <a:ext uri="{FF2B5EF4-FFF2-40B4-BE49-F238E27FC236}">
                  <a16:creationId xmlns:a16="http://schemas.microsoft.com/office/drawing/2014/main" id="{5210D739-62F6-E5A6-038D-3755C8D3E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4" y="2136"/>
              <a:ext cx="60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6" name="Oval 58">
              <a:extLst>
                <a:ext uri="{FF2B5EF4-FFF2-40B4-BE49-F238E27FC236}">
                  <a16:creationId xmlns:a16="http://schemas.microsoft.com/office/drawing/2014/main" id="{2337FF6C-9DEB-5058-BE71-539B61935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" y="2183"/>
              <a:ext cx="60" cy="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7" name="Rectangle 59">
              <a:extLst>
                <a:ext uri="{FF2B5EF4-FFF2-40B4-BE49-F238E27FC236}">
                  <a16:creationId xmlns:a16="http://schemas.microsoft.com/office/drawing/2014/main" id="{E8BC8D0F-887D-9AF5-60FE-2368A4058E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588">
              <a:off x="5109" y="2145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8" name="Rectangle 60">
              <a:extLst>
                <a:ext uri="{FF2B5EF4-FFF2-40B4-BE49-F238E27FC236}">
                  <a16:creationId xmlns:a16="http://schemas.microsoft.com/office/drawing/2014/main" id="{09DF3D31-A70C-CA8D-B354-24DAC04AFE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60566">
              <a:off x="4794" y="2214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29" name="Rectangle 61">
              <a:extLst>
                <a:ext uri="{FF2B5EF4-FFF2-40B4-BE49-F238E27FC236}">
                  <a16:creationId xmlns:a16="http://schemas.microsoft.com/office/drawing/2014/main" id="{188D3B7B-2C10-E6DF-8A57-5A88B5D727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3628">
              <a:off x="5420" y="2205"/>
              <a:ext cx="60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30" name="AutoShape 62">
            <a:extLst>
              <a:ext uri="{FF2B5EF4-FFF2-40B4-BE49-F238E27FC236}">
                <a16:creationId xmlns:a16="http://schemas.microsoft.com/office/drawing/2014/main" id="{B23187D7-5408-696D-C237-D675A5CD55AB}"/>
              </a:ext>
            </a:extLst>
          </p:cNvPr>
          <p:cNvSpPr>
            <a:spLocks noChangeArrowheads="1"/>
          </p:cNvSpPr>
          <p:nvPr/>
        </p:nvSpPr>
        <p:spPr bwMode="auto">
          <a:xfrm rot="3517942">
            <a:off x="7416007" y="2853531"/>
            <a:ext cx="431800" cy="287337"/>
          </a:xfrm>
          <a:prstGeom prst="rightArrow">
            <a:avLst>
              <a:gd name="adj1" fmla="val 50000"/>
              <a:gd name="adj2" fmla="val 37569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231" name="Group 63">
            <a:extLst>
              <a:ext uri="{FF2B5EF4-FFF2-40B4-BE49-F238E27FC236}">
                <a16:creationId xmlns:a16="http://schemas.microsoft.com/office/drawing/2014/main" id="{89F2C87B-780F-81FA-72D1-1F2D17A5E4A6}"/>
              </a:ext>
            </a:extLst>
          </p:cNvPr>
          <p:cNvGrpSpPr>
            <a:grpSpLocks/>
          </p:cNvGrpSpPr>
          <p:nvPr/>
        </p:nvGrpSpPr>
        <p:grpSpPr bwMode="auto">
          <a:xfrm>
            <a:off x="6119813" y="4329113"/>
            <a:ext cx="2713037" cy="209550"/>
            <a:chOff x="3855" y="2727"/>
            <a:chExt cx="1709" cy="132"/>
          </a:xfrm>
        </p:grpSpPr>
        <p:grpSp>
          <p:nvGrpSpPr>
            <p:cNvPr id="7232" name="Group 64">
              <a:extLst>
                <a:ext uri="{FF2B5EF4-FFF2-40B4-BE49-F238E27FC236}">
                  <a16:creationId xmlns:a16="http://schemas.microsoft.com/office/drawing/2014/main" id="{A4225B32-A536-6556-BA9D-0A87BDB3AC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5" y="2727"/>
              <a:ext cx="756" cy="132"/>
              <a:chOff x="216" y="1344"/>
              <a:chExt cx="756" cy="132"/>
            </a:xfrm>
          </p:grpSpPr>
          <p:sp>
            <p:nvSpPr>
              <p:cNvPr id="7233" name="AutoShape 65">
                <a:extLst>
                  <a:ext uri="{FF2B5EF4-FFF2-40B4-BE49-F238E27FC236}">
                    <a16:creationId xmlns:a16="http://schemas.microsoft.com/office/drawing/2014/main" id="{054BCFD7-EAC9-8651-0DC0-C33751ACB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" y="1344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4" name="AutoShape 66">
                <a:extLst>
                  <a:ext uri="{FF2B5EF4-FFF2-40B4-BE49-F238E27FC236}">
                    <a16:creationId xmlns:a16="http://schemas.microsoft.com/office/drawing/2014/main" id="{DCAE3364-1C4D-089A-46C3-FFF590A0B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82453">
                <a:off x="216" y="1356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5" name="AutoShape 67">
                <a:extLst>
                  <a:ext uri="{FF2B5EF4-FFF2-40B4-BE49-F238E27FC236}">
                    <a16:creationId xmlns:a16="http://schemas.microsoft.com/office/drawing/2014/main" id="{14442A6B-0205-F594-5BE3-03C4730A0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62778">
                <a:off x="756" y="1356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7236" name="Group 68">
              <a:extLst>
                <a:ext uri="{FF2B5EF4-FFF2-40B4-BE49-F238E27FC236}">
                  <a16:creationId xmlns:a16="http://schemas.microsoft.com/office/drawing/2014/main" id="{CDF58B50-BDB7-5323-EBC0-C596B7249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8" y="2727"/>
              <a:ext cx="756" cy="132"/>
              <a:chOff x="216" y="1344"/>
              <a:chExt cx="756" cy="132"/>
            </a:xfrm>
          </p:grpSpPr>
          <p:sp>
            <p:nvSpPr>
              <p:cNvPr id="7237" name="AutoShape 69">
                <a:extLst>
                  <a:ext uri="{FF2B5EF4-FFF2-40B4-BE49-F238E27FC236}">
                    <a16:creationId xmlns:a16="http://schemas.microsoft.com/office/drawing/2014/main" id="{04263BB3-CF2D-15C8-7BC8-D49A6C2E4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2" y="1344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8" name="AutoShape 70">
                <a:extLst>
                  <a:ext uri="{FF2B5EF4-FFF2-40B4-BE49-F238E27FC236}">
                    <a16:creationId xmlns:a16="http://schemas.microsoft.com/office/drawing/2014/main" id="{A0D7F134-5BA6-92CD-D4CE-691286B4D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82453">
                <a:off x="216" y="1356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39" name="AutoShape 71">
                <a:extLst>
                  <a:ext uri="{FF2B5EF4-FFF2-40B4-BE49-F238E27FC236}">
                    <a16:creationId xmlns:a16="http://schemas.microsoft.com/office/drawing/2014/main" id="{F19BD929-44ED-98BC-6F28-E16086A1A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62778">
                <a:off x="756" y="1356"/>
                <a:ext cx="216" cy="120"/>
              </a:xfrm>
              <a:prstGeom prst="hexagon">
                <a:avLst>
                  <a:gd name="adj" fmla="val 45000"/>
                  <a:gd name="vf" fmla="val 11547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7240" name="AutoShape 72">
            <a:extLst>
              <a:ext uri="{FF2B5EF4-FFF2-40B4-BE49-F238E27FC236}">
                <a16:creationId xmlns:a16="http://schemas.microsoft.com/office/drawing/2014/main" id="{8D185BBA-6A9D-8151-0EBD-719A5518716D}"/>
              </a:ext>
            </a:extLst>
          </p:cNvPr>
          <p:cNvSpPr>
            <a:spLocks noChangeArrowheads="1"/>
          </p:cNvSpPr>
          <p:nvPr/>
        </p:nvSpPr>
        <p:spPr bwMode="auto">
          <a:xfrm rot="3517942">
            <a:off x="7236619" y="4040982"/>
            <a:ext cx="358775" cy="287337"/>
          </a:xfrm>
          <a:prstGeom prst="rightArrow">
            <a:avLst>
              <a:gd name="adj1" fmla="val 50000"/>
              <a:gd name="adj2" fmla="val 31216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41" name="Text Box 73">
            <a:extLst>
              <a:ext uri="{FF2B5EF4-FFF2-40B4-BE49-F238E27FC236}">
                <a16:creationId xmlns:a16="http://schemas.microsoft.com/office/drawing/2014/main" id="{9A035EE3-8F21-9C5B-67E2-3B846FB1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5738"/>
            <a:ext cx="57959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4)  Conversion of glucose into fructose – glucose and fructose are “isomers” (they have the same chemical formula), but fructose is sweeter.</a:t>
            </a:r>
            <a:endParaRPr lang="en-US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242" name="Object 74">
            <a:extLst>
              <a:ext uri="{FF2B5EF4-FFF2-40B4-BE49-F238E27FC236}">
                <a16:creationId xmlns:a16="http://schemas.microsoft.com/office/drawing/2014/main" id="{68AB0B5F-01D9-3278-D8C7-B2196A25928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096000" y="4816475"/>
          <a:ext cx="122078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7" imgW="4083515" imgH="3910331" progId="CorelDRAW.Graphic.6">
                  <p:embed/>
                </p:oleObj>
              </mc:Choice>
              <mc:Fallback>
                <p:oleObj name="CorelDRAW 6.0" r:id="rId7" imgW="4083515" imgH="3910331" progId="CorelDRAW.Graphic.6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816475"/>
                        <a:ext cx="1220788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sng">
                            <a:solidFill>
                              <a:schemeClr val="bg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43" name="AutoShape 75">
            <a:extLst>
              <a:ext uri="{FF2B5EF4-FFF2-40B4-BE49-F238E27FC236}">
                <a16:creationId xmlns:a16="http://schemas.microsoft.com/office/drawing/2014/main" id="{3017B4DB-E87F-6650-9563-76FFCA75AF87}"/>
              </a:ext>
            </a:extLst>
          </p:cNvPr>
          <p:cNvSpPr>
            <a:spLocks noChangeArrowheads="1"/>
          </p:cNvSpPr>
          <p:nvPr/>
        </p:nvSpPr>
        <p:spPr bwMode="auto">
          <a:xfrm rot="2095783">
            <a:off x="7235825" y="5624513"/>
            <a:ext cx="358775" cy="287337"/>
          </a:xfrm>
          <a:prstGeom prst="rightArrow">
            <a:avLst>
              <a:gd name="adj1" fmla="val 50000"/>
              <a:gd name="adj2" fmla="val 31216"/>
            </a:avLst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2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43DDD05-4C5A-3C6E-20B0-D024C518E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376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Times New Roman</vt:lpstr>
      <vt:lpstr>Default Design</vt:lpstr>
      <vt:lpstr>CorelDRAW 6.0 Graphic</vt:lpstr>
      <vt:lpstr>Rates of Reactions and Enzymes</vt:lpstr>
      <vt:lpstr>Rates of Reaction</vt:lpstr>
      <vt:lpstr>Measuring rate of reaction</vt:lpstr>
      <vt:lpstr>Rate of reaction graph</vt:lpstr>
      <vt:lpstr>Enzymes</vt:lpstr>
      <vt:lpstr>Uses of enzymes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of Reactions and Enzymes</dc:title>
  <dc:creator>CIC1</dc:creator>
  <cp:lastModifiedBy>Nayan GRIFFITHS</cp:lastModifiedBy>
  <cp:revision>4</cp:revision>
  <dcterms:created xsi:type="dcterms:W3CDTF">2005-08-18T21:39:54Z</dcterms:created>
  <dcterms:modified xsi:type="dcterms:W3CDTF">2023-05-23T22:09:19Z</dcterms:modified>
</cp:coreProperties>
</file>